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2" r:id="rId5"/>
  </p:sldMasterIdLst>
  <p:notesMasterIdLst>
    <p:notesMasterId r:id="rId55"/>
  </p:notesMasterIdLst>
  <p:handoutMasterIdLst>
    <p:handoutMasterId r:id="rId56"/>
  </p:handoutMasterIdLst>
  <p:sldIdLst>
    <p:sldId id="333" r:id="rId6"/>
    <p:sldId id="330" r:id="rId7"/>
    <p:sldId id="331" r:id="rId8"/>
    <p:sldId id="332" r:id="rId9"/>
    <p:sldId id="298" r:id="rId10"/>
    <p:sldId id="262" r:id="rId11"/>
    <p:sldId id="263" r:id="rId12"/>
    <p:sldId id="335" r:id="rId13"/>
    <p:sldId id="336" r:id="rId14"/>
    <p:sldId id="337" r:id="rId15"/>
    <p:sldId id="338" r:id="rId16"/>
    <p:sldId id="339" r:id="rId17"/>
    <p:sldId id="340" r:id="rId18"/>
    <p:sldId id="341" r:id="rId19"/>
    <p:sldId id="342" r:id="rId20"/>
    <p:sldId id="343" r:id="rId21"/>
    <p:sldId id="344" r:id="rId22"/>
    <p:sldId id="345" r:id="rId23"/>
    <p:sldId id="349" r:id="rId24"/>
    <p:sldId id="350" r:id="rId25"/>
    <p:sldId id="351" r:id="rId26"/>
    <p:sldId id="352" r:id="rId27"/>
    <p:sldId id="353" r:id="rId28"/>
    <p:sldId id="354" r:id="rId29"/>
    <p:sldId id="355"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1140"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202224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465335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07769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29701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7647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8762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80669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5203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56753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11/28/2022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74934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754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55748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02274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91191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1940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0720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61488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816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97147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20514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69548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83639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74567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11/28/2022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32640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42757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7707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3662897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7500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5.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4.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11/28/2022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12701485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hyperlink" Target="https://github.com/kindersham/IBM_Data_Science_Course"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kindersham/IBM_Data_Science_Course/blob/main/Week1-3-jupyter-labs-spacex-data-wrangling.ipynb"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indersham/IBM_Data_Science_Course/blob/main/Week2-2-jupyter-labs-eda-visualization.ipynb" TargetMode="Externa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kindersham/IBM_Data_Science_Course/blob/main/Week3-1-jupyter-labs-launch-site-location.ipynb"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indersham/IBM_Data_Science_Course/blob/main/spacex_dash_app.py" TargetMode="External"/><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kindersham/IBM_Data_Science_Course/blob/main/Week4-1-jupyter-labs-SpaceX_Machine%20Learning%20Prediction_Part_5.ipynb"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2.jp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3.jp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6.jp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hyperlink" Target="https://github.com/kindersham/IBM_Data_Science_Courshttps:/github.com/kindersham/IBM_Data_Science_Course"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kindersham/IBM_Data_Science_Course/blob/main/Week1-1-jupyter-labs-spacex-data-collection-api.ipynb"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kindersham/IBM_Data_Science_Course/blob/main/Week1-2-jupyter-labs-webscraping.ipynb" TargetMode="External"/><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A51628A-9160-DF2F-0792-217E7F28FBA6}"/>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800" b="0" i="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4200" b="1" dirty="0">
                <a:solidFill>
                  <a:srgbClr val="EBEBEB"/>
                </a:solidFill>
                <a:latin typeface="+mj-lt"/>
                <a:ea typeface="+mj-ea"/>
                <a:cs typeface="+mj-cs"/>
              </a:rPr>
              <a:t>IBM Data Science Capstone Project</a:t>
            </a:r>
          </a:p>
        </p:txBody>
      </p:sp>
      <p:sp>
        <p:nvSpPr>
          <p:cNvPr id="3" name="Subtitle 3">
            <a:extLst>
              <a:ext uri="{FF2B5EF4-FFF2-40B4-BE49-F238E27FC236}">
                <a16:creationId xmlns:a16="http://schemas.microsoft.com/office/drawing/2014/main" id="{386FE04D-D5DA-B8F2-03FF-36FBF80AFE49}"/>
              </a:ext>
            </a:extLst>
          </p:cNvPr>
          <p:cNvSpPr txBox="1">
            <a:spLocks/>
          </p:cNvSpPr>
          <p:nvPr/>
        </p:nvSpPr>
        <p:spPr>
          <a:xfrm>
            <a:off x="648930" y="2438400"/>
            <a:ext cx="7108909" cy="37854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solidFill>
                  <a:srgbClr val="FFFFFF"/>
                </a:solidFill>
              </a:rPr>
              <a:t>Space X Falcon 9 Landing Analysis</a:t>
            </a: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a:p>
            <a:pPr marL="0" indent="0">
              <a:buNone/>
            </a:pPr>
            <a:r>
              <a:rPr lang="en-US" dirty="0">
                <a:solidFill>
                  <a:srgbClr val="FFFFFF"/>
                </a:solidFill>
              </a:rPr>
              <a:t>Sham Kin Tat Kinder</a:t>
            </a:r>
          </a:p>
          <a:p>
            <a:pPr marL="0" indent="0">
              <a:buNone/>
            </a:pPr>
            <a:r>
              <a:rPr lang="en-US" dirty="0" err="1">
                <a:solidFill>
                  <a:srgbClr val="FFFFFF"/>
                </a:solidFill>
              </a:rPr>
              <a:t>Github</a:t>
            </a:r>
            <a:r>
              <a:rPr lang="en-US" dirty="0">
                <a:solidFill>
                  <a:srgbClr val="FFFFFF"/>
                </a:solidFill>
              </a:rPr>
              <a:t>: </a:t>
            </a:r>
            <a:r>
              <a:rPr lang="en-US" dirty="0" err="1">
                <a:solidFill>
                  <a:srgbClr val="FFFFFF"/>
                </a:solidFill>
                <a:hlinkClick r:id="rId4"/>
              </a:rPr>
              <a:t>IBM_Data_Science_Course</a:t>
            </a:r>
            <a:endParaRPr lang="en-US" dirty="0">
              <a:solidFill>
                <a:srgbClr val="FFFFFF"/>
              </a:solidFill>
            </a:endParaRPr>
          </a:p>
          <a:p>
            <a:pPr marL="0" indent="0">
              <a:buNone/>
            </a:pPr>
            <a:r>
              <a:rPr lang="en-US" dirty="0">
                <a:solidFill>
                  <a:srgbClr val="FFFFFF"/>
                </a:solidFill>
              </a:rPr>
              <a:t>Nov 28, 2022</a:t>
            </a:r>
          </a:p>
        </p:txBody>
      </p:sp>
      <p:pic>
        <p:nvPicPr>
          <p:cNvPr id="8" name="Picture 7">
            <a:extLst>
              <a:ext uri="{FF2B5EF4-FFF2-40B4-BE49-F238E27FC236}">
                <a16:creationId xmlns:a16="http://schemas.microsoft.com/office/drawing/2014/main" id="{E653883A-7BA6-6C00-DD42-DB785B7F84EE}"/>
              </a:ext>
            </a:extLst>
          </p:cNvPr>
          <p:cNvPicPr>
            <a:picLocks noChangeAspect="1"/>
          </p:cNvPicPr>
          <p:nvPr/>
        </p:nvPicPr>
        <p:blipFill rotWithShape="1">
          <a:blip r:embed="rId5"/>
          <a:srcRect l="20689"/>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17923648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C91AF92-4BA7-4CAA-B228-F7DD746B3BCC}"/>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Data Wrangling</a:t>
            </a:r>
          </a:p>
        </p:txBody>
      </p:sp>
      <p:sp>
        <p:nvSpPr>
          <p:cNvPr id="3" name="Content Placeholder 2">
            <a:extLst>
              <a:ext uri="{FF2B5EF4-FFF2-40B4-BE49-F238E27FC236}">
                <a16:creationId xmlns:a16="http://schemas.microsoft.com/office/drawing/2014/main" id="{6B3A5ADA-1736-1E85-7322-532593F9CA79}"/>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Create a label with landing outcomes where successful = 1 &amp; failure = 0.</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Outcome column has two components: ‘Mission Outcome’ ‘Landing Location’</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New training label column ‘class’ with a value of 1 if ‘Mission Outcome’ is True and 0 otherwise.  Value Mapping:</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True ASDS, True RTLS, &amp; True Ocean – set to -&gt; 1</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None </a:t>
            </a:r>
            <a:r>
              <a:rPr lang="en-US" sz="1500" dirty="0" err="1">
                <a:solidFill>
                  <a:srgbClr val="FFFFFF"/>
                </a:solidFill>
                <a:latin typeface="+mj-lt"/>
                <a:ea typeface="+mj-ea"/>
                <a:cs typeface="+mj-cs"/>
              </a:rPr>
              <a:t>None</a:t>
            </a:r>
            <a:r>
              <a:rPr lang="en-US" sz="1500" dirty="0">
                <a:solidFill>
                  <a:srgbClr val="FFFFFF"/>
                </a:solidFill>
                <a:latin typeface="+mj-lt"/>
                <a:ea typeface="+mj-ea"/>
                <a:cs typeface="+mj-cs"/>
              </a:rPr>
              <a:t>, False ASDS, None ASDS, False Ocean, False RTLS – set to -&gt; 0</a:t>
            </a:r>
          </a:p>
          <a:p>
            <a:pPr defTabSz="457200">
              <a:buClr>
                <a:schemeClr val="bg2">
                  <a:lumMod val="40000"/>
                  <a:lumOff val="60000"/>
                </a:schemeClr>
              </a:buClr>
              <a:buSzPct val="80000"/>
              <a:buFont typeface="Wingdings 3" charset="2"/>
              <a:buChar char=""/>
            </a:pPr>
            <a:endParaRPr lang="en-US" sz="1500" dirty="0">
              <a:solidFill>
                <a:srgbClr val="FFFFFF"/>
              </a:solidFill>
              <a:latin typeface="+mj-lt"/>
              <a:ea typeface="+mj-ea"/>
              <a:cs typeface="+mj-cs"/>
            </a:endParaRPr>
          </a:p>
          <a:p>
            <a:pPr marL="0" indent="0" defTabSz="457200">
              <a:buClr>
                <a:schemeClr val="bg2">
                  <a:lumMod val="40000"/>
                  <a:lumOff val="60000"/>
                </a:schemeClr>
              </a:buClr>
              <a:buSzPct val="80000"/>
              <a:buFont typeface="Wingdings 3" charset="2"/>
              <a:buChar char=""/>
            </a:pPr>
            <a:r>
              <a:rPr lang="en-US" sz="1500" dirty="0" err="1">
                <a:solidFill>
                  <a:srgbClr val="FFFFFF"/>
                </a:solidFill>
                <a:latin typeface="+mj-lt"/>
                <a:ea typeface="+mj-ea"/>
                <a:cs typeface="+mj-cs"/>
              </a:rPr>
              <a:t>Github</a:t>
            </a:r>
            <a:r>
              <a:rPr lang="en-US" sz="1500" dirty="0">
                <a:solidFill>
                  <a:srgbClr val="FFFFFF"/>
                </a:solidFill>
                <a:latin typeface="+mj-lt"/>
                <a:ea typeface="+mj-ea"/>
                <a:cs typeface="+mj-cs"/>
              </a:rPr>
              <a:t>: </a:t>
            </a:r>
            <a:r>
              <a:rPr lang="en-US" sz="1500" dirty="0">
                <a:solidFill>
                  <a:srgbClr val="FFFFFF"/>
                </a:solidFill>
                <a:latin typeface="+mj-lt"/>
                <a:ea typeface="+mj-ea"/>
                <a:cs typeface="+mj-cs"/>
                <a:hlinkClick r:id="rId8"/>
              </a:rPr>
              <a:t>data-</a:t>
            </a:r>
            <a:r>
              <a:rPr lang="en-US" sz="1500" dirty="0" err="1">
                <a:solidFill>
                  <a:srgbClr val="FFFFFF"/>
                </a:solidFill>
                <a:latin typeface="+mj-lt"/>
                <a:ea typeface="+mj-ea"/>
                <a:cs typeface="+mj-cs"/>
                <a:hlinkClick r:id="rId8"/>
              </a:rPr>
              <a:t>wrangling.ipynb</a:t>
            </a:r>
            <a:endParaRPr lang="en-US" sz="1500" dirty="0">
              <a:solidFill>
                <a:srgbClr val="FFFFFF"/>
              </a:solidFill>
              <a:latin typeface="+mj-lt"/>
              <a:ea typeface="+mj-ea"/>
              <a:cs typeface="+mj-cs"/>
            </a:endParaRPr>
          </a:p>
        </p:txBody>
      </p:sp>
      <p:sp>
        <p:nvSpPr>
          <p:cNvPr id="5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9" name="Picture 18">
            <a:extLst>
              <a:ext uri="{FF2B5EF4-FFF2-40B4-BE49-F238E27FC236}">
                <a16:creationId xmlns:a16="http://schemas.microsoft.com/office/drawing/2014/main" id="{0AEE2F91-C7BF-18CB-FD0E-C8D1C07E68A5}"/>
              </a:ext>
            </a:extLst>
          </p:cNvPr>
          <p:cNvPicPr>
            <a:picLocks noChangeAspect="1"/>
          </p:cNvPicPr>
          <p:nvPr/>
        </p:nvPicPr>
        <p:blipFill rotWithShape="1">
          <a:blip r:embed="rId9"/>
          <a:srcRect t="17488" r="-1" b="-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21" name="Picture 20">
            <a:extLst>
              <a:ext uri="{FF2B5EF4-FFF2-40B4-BE49-F238E27FC236}">
                <a16:creationId xmlns:a16="http://schemas.microsoft.com/office/drawing/2014/main" id="{DF8685D0-3847-4AA8-27E6-0F1725F0FCAC}"/>
              </a:ext>
            </a:extLst>
          </p:cNvPr>
          <p:cNvPicPr>
            <a:picLocks noChangeAspect="1"/>
          </p:cNvPicPr>
          <p:nvPr/>
        </p:nvPicPr>
        <p:blipFill rotWithShape="1">
          <a:blip r:embed="rId10"/>
          <a:srcRect r="2659" b="-2"/>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22" name="TextBox 21">
            <a:extLst>
              <a:ext uri="{FF2B5EF4-FFF2-40B4-BE49-F238E27FC236}">
                <a16:creationId xmlns:a16="http://schemas.microsoft.com/office/drawing/2014/main" id="{AA06AC6E-41EB-6823-8B87-222E1D59E5DF}"/>
              </a:ext>
            </a:extLst>
          </p:cNvPr>
          <p:cNvSpPr txBox="1"/>
          <p:nvPr/>
        </p:nvSpPr>
        <p:spPr>
          <a:xfrm>
            <a:off x="7478433" y="3499286"/>
            <a:ext cx="2913530" cy="215444"/>
          </a:xfrm>
          <a:prstGeom prst="rect">
            <a:avLst/>
          </a:prstGeom>
          <a:noFill/>
        </p:spPr>
        <p:txBody>
          <a:bodyPr wrap="square" rtlCol="0">
            <a:spAutoFit/>
          </a:bodyPr>
          <a:lstStyle/>
          <a:p>
            <a:r>
              <a:rPr lang="en-US" sz="800" dirty="0">
                <a:solidFill>
                  <a:schemeClr val="bg1">
                    <a:lumMod val="65000"/>
                    <a:lumOff val="35000"/>
                  </a:schemeClr>
                </a:solidFill>
              </a:rPr>
              <a:t>Diagram showing common orbit types SpaceX uses</a:t>
            </a:r>
            <a:endParaRPr lang="en-HK" sz="800" dirty="0">
              <a:solidFill>
                <a:schemeClr val="bg1">
                  <a:lumMod val="65000"/>
                  <a:lumOff val="35000"/>
                </a:schemeClr>
              </a:solidFill>
            </a:endParaRPr>
          </a:p>
        </p:txBody>
      </p:sp>
    </p:spTree>
    <p:extLst>
      <p:ext uri="{BB962C8B-B14F-4D97-AF65-F5344CB8AC3E}">
        <p14:creationId xmlns:p14="http://schemas.microsoft.com/office/powerpoint/2010/main" val="25711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158D-8220-393B-1AF6-0BB941A54077}"/>
              </a:ext>
            </a:extLst>
          </p:cNvPr>
          <p:cNvSpPr txBox="1">
            <a:spLocks/>
          </p:cNvSpPr>
          <p:nvPr/>
        </p:nvSpPr>
        <p:spPr>
          <a:xfrm>
            <a:off x="648930" y="629266"/>
            <a:ext cx="831452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Exploratory Data Analysis (EDA) Visualization</a:t>
            </a:r>
          </a:p>
        </p:txBody>
      </p:sp>
      <p:sp>
        <p:nvSpPr>
          <p:cNvPr id="27" name="Text Placeholder 4">
            <a:extLst>
              <a:ext uri="{FF2B5EF4-FFF2-40B4-BE49-F238E27FC236}">
                <a16:creationId xmlns:a16="http://schemas.microsoft.com/office/drawing/2014/main" id="{74276CD5-71F9-C232-A830-8CBBC780324C}"/>
              </a:ext>
            </a:extLst>
          </p:cNvPr>
          <p:cNvSpPr txBox="1">
            <a:spLocks/>
          </p:cNvSpPr>
          <p:nvPr/>
        </p:nvSpPr>
        <p:spPr bwMode="gray">
          <a:xfrm>
            <a:off x="5208974" y="4168687"/>
            <a:ext cx="3470114" cy="432361"/>
          </a:xfrm>
          <a:prstGeom prst="rect">
            <a:avLst/>
          </a:prstGeom>
        </p:spPr>
        <p:txBody>
          <a:bodyPr vert="horz" lIns="91440" tIns="45720" rIns="91440" bIns="45720" rtlCol="0" anchor="b"/>
          <a:lstStyle>
            <a:defPPr>
              <a:defRPr lang="en-US"/>
            </a:defPPr>
            <a:lvl1pPr marL="0" algn="ctr" defTabSz="914400" rtl="0" eaLnBrk="1" latinLnBrk="0" hangingPunct="1">
              <a:defRPr sz="28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chemeClr val="tx1"/>
                </a:solidFill>
              </a:rPr>
              <a:t>BAR GRAPHS</a:t>
            </a:r>
          </a:p>
          <a:p>
            <a:pPr algn="l"/>
            <a:r>
              <a:rPr lang="en-US" sz="1500" dirty="0">
                <a:solidFill>
                  <a:schemeClr val="tx1"/>
                </a:solidFill>
              </a:rPr>
              <a:t>A bar chart was produced to visualize the relationship between:</a:t>
            </a:r>
          </a:p>
          <a:p>
            <a:pPr algn="l"/>
            <a:r>
              <a:rPr lang="en-US" sz="1500" dirty="0">
                <a:solidFill>
                  <a:schemeClr val="tx1"/>
                </a:solidFill>
              </a:rPr>
              <a:t>1. Success Rate and Orbit Type</a:t>
            </a:r>
          </a:p>
          <a:p>
            <a:pPr algn="l"/>
            <a:endParaRPr lang="en-US" sz="1500" dirty="0">
              <a:solidFill>
                <a:schemeClr val="tx1"/>
              </a:solidFill>
            </a:endParaRPr>
          </a:p>
          <a:p>
            <a:pPr algn="l"/>
            <a:r>
              <a:rPr lang="en-US" sz="800" dirty="0">
                <a:solidFill>
                  <a:schemeClr val="tx1"/>
                </a:solidFill>
              </a:rPr>
              <a:t>A bar diagram makes it easy to compare sets of data between different groups at a glance. The graph represents categories on one axis and a discrete value in the other. The goal is to show the relationship between the two axes. Bar charts can also show big changes in data over time.</a:t>
            </a:r>
            <a:endParaRPr lang="en-GB" sz="800" dirty="0">
              <a:solidFill>
                <a:schemeClr val="tx1"/>
              </a:solidFill>
            </a:endParaRPr>
          </a:p>
        </p:txBody>
      </p:sp>
      <p:sp>
        <p:nvSpPr>
          <p:cNvPr id="28" name="Text Placeholder 4">
            <a:extLst>
              <a:ext uri="{FF2B5EF4-FFF2-40B4-BE49-F238E27FC236}">
                <a16:creationId xmlns:a16="http://schemas.microsoft.com/office/drawing/2014/main" id="{1C4C6961-95A4-EE25-9037-E475F8407D93}"/>
              </a:ext>
            </a:extLst>
          </p:cNvPr>
          <p:cNvSpPr txBox="1">
            <a:spLocks/>
          </p:cNvSpPr>
          <p:nvPr/>
        </p:nvSpPr>
        <p:spPr bwMode="gray">
          <a:xfrm>
            <a:off x="236553" y="4601048"/>
            <a:ext cx="4634271" cy="432361"/>
          </a:xfrm>
          <a:prstGeom prst="rect">
            <a:avLst/>
          </a:prstGeom>
        </p:spPr>
        <p:txBody>
          <a:bodyPr vert="horz" lIns="91440" tIns="45720" rIns="91440" bIns="45720" rtlCol="0" anchor="b"/>
          <a:lstStyle>
            <a:defPPr>
              <a:defRPr lang="en-US"/>
            </a:defPPr>
            <a:lvl1pPr marL="0" algn="ctr" defTabSz="914400" rtl="0" eaLnBrk="1" latinLnBrk="0" hangingPunct="1">
              <a:defRPr sz="28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chemeClr val="tx1"/>
                </a:solidFill>
              </a:rPr>
              <a:t>SCATTER GRAPHS</a:t>
            </a:r>
          </a:p>
          <a:p>
            <a:pPr algn="l"/>
            <a:r>
              <a:rPr lang="en-US" sz="1500" dirty="0">
                <a:solidFill>
                  <a:schemeClr val="tx1"/>
                </a:solidFill>
              </a:rPr>
              <a:t>Scatter graphs were produced to visualize the relationships between:</a:t>
            </a:r>
          </a:p>
          <a:p>
            <a:pPr algn="l"/>
            <a:r>
              <a:rPr lang="en-US" sz="1500" dirty="0">
                <a:solidFill>
                  <a:schemeClr val="tx1"/>
                </a:solidFill>
              </a:rPr>
              <a:t>1. Flight Number and Launch Site </a:t>
            </a:r>
          </a:p>
          <a:p>
            <a:pPr algn="l"/>
            <a:r>
              <a:rPr lang="en-US" sz="1500" dirty="0">
                <a:solidFill>
                  <a:schemeClr val="tx1"/>
                </a:solidFill>
              </a:rPr>
              <a:t>2. Payload and Launch Site </a:t>
            </a:r>
          </a:p>
          <a:p>
            <a:pPr algn="l"/>
            <a:r>
              <a:rPr lang="en-US" sz="1500" dirty="0">
                <a:solidFill>
                  <a:schemeClr val="tx1"/>
                </a:solidFill>
              </a:rPr>
              <a:t>3. Orbit Type and Flight Number </a:t>
            </a:r>
          </a:p>
          <a:p>
            <a:pPr algn="l"/>
            <a:r>
              <a:rPr lang="en-US" sz="1500" dirty="0">
                <a:solidFill>
                  <a:schemeClr val="tx1"/>
                </a:solidFill>
              </a:rPr>
              <a:t>4. Payload and Orbit Type</a:t>
            </a:r>
          </a:p>
          <a:p>
            <a:pPr algn="l"/>
            <a:endParaRPr lang="en-US" sz="1500" dirty="0">
              <a:solidFill>
                <a:schemeClr val="tx1"/>
              </a:solidFill>
            </a:endParaRPr>
          </a:p>
          <a:p>
            <a:pPr algn="l"/>
            <a:r>
              <a:rPr lang="en-US" sz="800" dirty="0"/>
              <a:t>Scatter plots show how much one variable is affected by another. The relationship between two variables is called their correlation . Scatter plots usually consist of a large body of data.</a:t>
            </a:r>
            <a:endParaRPr lang="en-US" sz="800" dirty="0">
              <a:solidFill>
                <a:schemeClr val="tx1"/>
              </a:solidFill>
            </a:endParaRPr>
          </a:p>
        </p:txBody>
      </p:sp>
      <p:sp>
        <p:nvSpPr>
          <p:cNvPr id="29" name="Text Placeholder 4">
            <a:extLst>
              <a:ext uri="{FF2B5EF4-FFF2-40B4-BE49-F238E27FC236}">
                <a16:creationId xmlns:a16="http://schemas.microsoft.com/office/drawing/2014/main" id="{C57E7FC9-515D-B9F6-EDFE-BAAFA036E338}"/>
              </a:ext>
            </a:extLst>
          </p:cNvPr>
          <p:cNvSpPr txBox="1">
            <a:spLocks/>
          </p:cNvSpPr>
          <p:nvPr/>
        </p:nvSpPr>
        <p:spPr bwMode="gray">
          <a:xfrm>
            <a:off x="9017239" y="5027526"/>
            <a:ext cx="3085114" cy="432361"/>
          </a:xfrm>
          <a:prstGeom prst="rect">
            <a:avLst/>
          </a:prstGeom>
        </p:spPr>
        <p:txBody>
          <a:bodyPr vert="horz" lIns="91440" tIns="45720" rIns="91440" bIns="45720" rtlCol="0" anchor="b"/>
          <a:lstStyle>
            <a:defPPr>
              <a:defRPr lang="en-US"/>
            </a:defPPr>
            <a:lvl1pPr marL="0" algn="ctr" defTabSz="914400" rtl="0" eaLnBrk="1" latinLnBrk="0" hangingPunct="1">
              <a:defRPr sz="28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chemeClr val="tx1"/>
                </a:solidFill>
              </a:rPr>
              <a:t>LINE GRAPHS</a:t>
            </a:r>
          </a:p>
          <a:p>
            <a:pPr algn="l"/>
            <a:r>
              <a:rPr lang="en-US" sz="1500" dirty="0">
                <a:solidFill>
                  <a:schemeClr val="tx1"/>
                </a:solidFill>
              </a:rPr>
              <a:t>Line charts were produced to visualize the relationships between:</a:t>
            </a:r>
          </a:p>
          <a:p>
            <a:pPr algn="l"/>
            <a:r>
              <a:rPr lang="en-US" sz="1500" dirty="0">
                <a:solidFill>
                  <a:schemeClr val="tx1"/>
                </a:solidFill>
              </a:rPr>
              <a:t>1. Success Rate and Year (i.e. the launch success yearly trend) </a:t>
            </a:r>
          </a:p>
          <a:p>
            <a:pPr algn="l"/>
            <a:endParaRPr lang="en-GB" sz="1500" dirty="0">
              <a:solidFill>
                <a:schemeClr val="tx1"/>
              </a:solidFill>
            </a:endParaRPr>
          </a:p>
          <a:p>
            <a:pPr algn="l"/>
            <a:r>
              <a:rPr lang="en-US" sz="800" dirty="0">
                <a:solidFill>
                  <a:schemeClr val="tx1"/>
                </a:solidFill>
              </a:rPr>
              <a:t>Line graphs are useful in that they show data variables and trends very clearly and can help</a:t>
            </a:r>
          </a:p>
          <a:p>
            <a:pPr algn="l"/>
            <a:r>
              <a:rPr lang="en-US" sz="800" dirty="0">
                <a:solidFill>
                  <a:schemeClr val="tx1"/>
                </a:solidFill>
              </a:rPr>
              <a:t>to make predictions about the results of data not yet recorded</a:t>
            </a:r>
          </a:p>
          <a:p>
            <a:pPr algn="l"/>
            <a:endParaRPr lang="en-GB" sz="2000" dirty="0">
              <a:solidFill>
                <a:schemeClr val="tx1"/>
              </a:solidFill>
            </a:endParaRPr>
          </a:p>
        </p:txBody>
      </p:sp>
      <p:sp>
        <p:nvSpPr>
          <p:cNvPr id="30" name="TextBox 29">
            <a:extLst>
              <a:ext uri="{FF2B5EF4-FFF2-40B4-BE49-F238E27FC236}">
                <a16:creationId xmlns:a16="http://schemas.microsoft.com/office/drawing/2014/main" id="{CA98C87F-69EE-2DAC-2F0D-CBBD790E6172}"/>
              </a:ext>
            </a:extLst>
          </p:cNvPr>
          <p:cNvSpPr txBox="1"/>
          <p:nvPr/>
        </p:nvSpPr>
        <p:spPr>
          <a:xfrm>
            <a:off x="5208974" y="6333482"/>
            <a:ext cx="3062057" cy="323165"/>
          </a:xfrm>
          <a:prstGeom prst="rect">
            <a:avLst/>
          </a:prstGeom>
          <a:noFill/>
        </p:spPr>
        <p:txBody>
          <a:bodyPr wrap="none" rtlCol="0">
            <a:spAutoFit/>
          </a:bodyPr>
          <a:lstStyle/>
          <a:p>
            <a:r>
              <a:rPr lang="en-HK" sz="1500" dirty="0" err="1"/>
              <a:t>Github</a:t>
            </a:r>
            <a:r>
              <a:rPr lang="en-HK" sz="1500" dirty="0"/>
              <a:t>: </a:t>
            </a:r>
            <a:r>
              <a:rPr lang="en-HK" sz="1500" dirty="0" err="1">
                <a:hlinkClick r:id="rId2"/>
              </a:rPr>
              <a:t>eda-visualization.ipynb</a:t>
            </a:r>
            <a:endParaRPr lang="en-HK" sz="1500" dirty="0"/>
          </a:p>
        </p:txBody>
      </p:sp>
    </p:spTree>
    <p:extLst>
      <p:ext uri="{BB962C8B-B14F-4D97-AF65-F5344CB8AC3E}">
        <p14:creationId xmlns:p14="http://schemas.microsoft.com/office/powerpoint/2010/main" val="118618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Rectangle 21">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260AE-041A-127A-1587-C52C86992A5F}"/>
              </a:ext>
            </a:extLst>
          </p:cNvPr>
          <p:cNvSpPr txBox="1">
            <a:spLocks/>
          </p:cNvSpPr>
          <p:nvPr/>
        </p:nvSpPr>
        <p:spPr>
          <a:xfrm>
            <a:off x="648930" y="629266"/>
            <a:ext cx="5616217"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Exploratory Data Analysis (EDA) SQL</a:t>
            </a:r>
          </a:p>
        </p:txBody>
      </p:sp>
      <p:sp>
        <p:nvSpPr>
          <p:cNvPr id="37"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8" name="Freeform: Shape 25">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a:extLst>
              <a:ext uri="{FF2B5EF4-FFF2-40B4-BE49-F238E27FC236}">
                <a16:creationId xmlns:a16="http://schemas.microsoft.com/office/drawing/2014/main" id="{06D6799A-3EAC-B761-BDED-BDBAF47B790D}"/>
              </a:ext>
            </a:extLst>
          </p:cNvPr>
          <p:cNvPicPr>
            <a:picLocks noChangeAspect="1"/>
          </p:cNvPicPr>
          <p:nvPr/>
        </p:nvPicPr>
        <p:blipFill>
          <a:blip r:embed="rId6"/>
          <a:stretch>
            <a:fillRect/>
          </a:stretch>
        </p:blipFill>
        <p:spPr>
          <a:xfrm>
            <a:off x="7072073" y="1488220"/>
            <a:ext cx="4588407" cy="4553992"/>
          </a:xfrm>
          <a:prstGeom prst="rect">
            <a:avLst/>
          </a:prstGeom>
          <a:effectLst/>
        </p:spPr>
      </p:pic>
      <p:sp>
        <p:nvSpPr>
          <p:cNvPr id="39" name="Rectangle 27">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4">
            <a:extLst>
              <a:ext uri="{FF2B5EF4-FFF2-40B4-BE49-F238E27FC236}">
                <a16:creationId xmlns:a16="http://schemas.microsoft.com/office/drawing/2014/main" id="{50286F35-C895-22BB-9C14-2CEA032AA369}"/>
              </a:ext>
            </a:extLst>
          </p:cNvPr>
          <p:cNvSpPr txBox="1">
            <a:spLocks/>
          </p:cNvSpPr>
          <p:nvPr/>
        </p:nvSpPr>
        <p:spPr>
          <a:xfrm>
            <a:off x="648931" y="2438400"/>
            <a:ext cx="5616216" cy="41883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500" dirty="0">
                <a:solidFill>
                  <a:srgbClr val="FFFFFF"/>
                </a:solidFill>
              </a:rPr>
              <a:t>Performed SQL queries to gather information about the dataset. For example, of some questions we were asked about the data we needed information about. Which we are using SQL queries to get the answers in the dataset :</a:t>
            </a:r>
          </a:p>
          <a:p>
            <a:pPr>
              <a:lnSpc>
                <a:spcPct val="90000"/>
              </a:lnSpc>
            </a:pPr>
            <a:r>
              <a:rPr lang="en-US" sz="1000" dirty="0">
                <a:solidFill>
                  <a:srgbClr val="FFFFFF"/>
                </a:solidFill>
              </a:rPr>
              <a:t>Display the names of the unique launch sites in the space mission</a:t>
            </a:r>
          </a:p>
          <a:p>
            <a:pPr>
              <a:lnSpc>
                <a:spcPct val="90000"/>
              </a:lnSpc>
            </a:pPr>
            <a:r>
              <a:rPr lang="en-US" sz="1000" dirty="0">
                <a:solidFill>
                  <a:srgbClr val="FFFFFF"/>
                </a:solidFill>
              </a:rPr>
              <a:t>Display 5 records where launch sites begin with the string ‘CCA’</a:t>
            </a:r>
          </a:p>
          <a:p>
            <a:pPr>
              <a:lnSpc>
                <a:spcPct val="90000"/>
              </a:lnSpc>
            </a:pPr>
            <a:r>
              <a:rPr lang="en-US" sz="1000" dirty="0">
                <a:solidFill>
                  <a:srgbClr val="FFFFFF"/>
                </a:solidFill>
              </a:rPr>
              <a:t>Display the total payload mass carried by boosters launched by NASA (CRS)</a:t>
            </a:r>
          </a:p>
          <a:p>
            <a:pPr>
              <a:lnSpc>
                <a:spcPct val="90000"/>
              </a:lnSpc>
            </a:pPr>
            <a:r>
              <a:rPr lang="en-US" sz="1000" dirty="0">
                <a:solidFill>
                  <a:srgbClr val="FFFFFF"/>
                </a:solidFill>
              </a:rPr>
              <a:t>Display the average payload mass carried by booster version F9 v1.1</a:t>
            </a:r>
          </a:p>
          <a:p>
            <a:pPr>
              <a:lnSpc>
                <a:spcPct val="90000"/>
              </a:lnSpc>
            </a:pPr>
            <a:r>
              <a:rPr lang="en-US" sz="1000" dirty="0">
                <a:solidFill>
                  <a:srgbClr val="FFFFFF"/>
                </a:solidFill>
              </a:rPr>
              <a:t>List the date when the first successful landing outcome on a ground pad was achieved</a:t>
            </a:r>
          </a:p>
          <a:p>
            <a:pPr>
              <a:lnSpc>
                <a:spcPct val="90000"/>
              </a:lnSpc>
            </a:pPr>
            <a:r>
              <a:rPr lang="en-US" sz="1000" dirty="0">
                <a:solidFill>
                  <a:srgbClr val="FFFFFF"/>
                </a:solidFill>
              </a:rPr>
              <a:t>List the names of the boosters which had success on a drone ship and a payload mass between 4000 and 6000 kg</a:t>
            </a:r>
          </a:p>
          <a:p>
            <a:pPr>
              <a:lnSpc>
                <a:spcPct val="90000"/>
              </a:lnSpc>
            </a:pPr>
            <a:r>
              <a:rPr lang="en-US" sz="1000" dirty="0">
                <a:solidFill>
                  <a:srgbClr val="FFFFFF"/>
                </a:solidFill>
              </a:rPr>
              <a:t>List the total number of successful and failed mission outcomes</a:t>
            </a:r>
          </a:p>
          <a:p>
            <a:pPr>
              <a:lnSpc>
                <a:spcPct val="90000"/>
              </a:lnSpc>
            </a:pPr>
            <a:r>
              <a:rPr lang="en-US" sz="1000" dirty="0">
                <a:solidFill>
                  <a:srgbClr val="FFFFFF"/>
                </a:solidFill>
              </a:rPr>
              <a:t>List the names of the booster versions which have carried the maximum payload mass</a:t>
            </a:r>
          </a:p>
          <a:p>
            <a:pPr>
              <a:lnSpc>
                <a:spcPct val="90000"/>
              </a:lnSpc>
            </a:pPr>
            <a:r>
              <a:rPr lang="en-US" sz="1000" dirty="0">
                <a:solidFill>
                  <a:srgbClr val="FFFFFF"/>
                </a:solidFill>
              </a:rPr>
              <a:t>List the failed landing outcomes on drone ships, their booster versions, and launch site names for 2015</a:t>
            </a:r>
          </a:p>
          <a:p>
            <a:pPr>
              <a:lnSpc>
                <a:spcPct val="90000"/>
              </a:lnSpc>
            </a:pPr>
            <a:r>
              <a:rPr lang="en-US" sz="1000" dirty="0">
                <a:solidFill>
                  <a:srgbClr val="FFFFFF"/>
                </a:solidFill>
              </a:rPr>
              <a:t>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25673882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82EFA-4FD4-3A5A-2242-53A180C6370D}"/>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Building an interactive map with Folium</a:t>
            </a:r>
          </a:p>
        </p:txBody>
      </p:sp>
      <p:sp>
        <p:nvSpPr>
          <p:cNvPr id="3" name="Content Placeholder 2">
            <a:extLst>
              <a:ext uri="{FF2B5EF4-FFF2-40B4-BE49-F238E27FC236}">
                <a16:creationId xmlns:a16="http://schemas.microsoft.com/office/drawing/2014/main" id="{5BFFEF47-D028-D1C4-8FA9-F10DF5A34C29}"/>
              </a:ext>
            </a:extLst>
          </p:cNvPr>
          <p:cNvSpPr txBox="1">
            <a:spLocks/>
          </p:cNvSpPr>
          <p:nvPr/>
        </p:nvSpPr>
        <p:spPr>
          <a:xfrm>
            <a:off x="648930" y="2251588"/>
            <a:ext cx="6188189" cy="44480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To visualize the Launch Data into an interactive map. </a:t>
            </a:r>
          </a:p>
          <a:p>
            <a:pPr lvl="1" defTabSz="457200">
              <a:spcBef>
                <a:spcPts val="1000"/>
              </a:spcBef>
              <a:buClr>
                <a:schemeClr val="bg2">
                  <a:lumMod val="40000"/>
                  <a:lumOff val="60000"/>
                </a:schemeClr>
              </a:buClr>
              <a:buSzPct val="80000"/>
              <a:buFont typeface="Wingdings 3" charset="2"/>
              <a:buChar char=""/>
            </a:pPr>
            <a:r>
              <a:rPr lang="en-US" sz="1300" dirty="0" err="1">
                <a:solidFill>
                  <a:srgbClr val="FFFFFF"/>
                </a:solidFill>
                <a:latin typeface="+mj-lt"/>
                <a:ea typeface="+mj-ea"/>
                <a:cs typeface="+mj-cs"/>
              </a:rPr>
              <a:t>Initialise</a:t>
            </a:r>
            <a:r>
              <a:rPr lang="en-US" sz="1300" dirty="0">
                <a:solidFill>
                  <a:srgbClr val="FFFFFF"/>
                </a:solidFill>
                <a:latin typeface="+mj-lt"/>
                <a:ea typeface="+mj-ea"/>
                <a:cs typeface="+mj-cs"/>
              </a:rPr>
              <a:t> the map using a Folium Map object</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Add a </a:t>
            </a:r>
            <a:r>
              <a:rPr lang="en-US" sz="1300" dirty="0" err="1">
                <a:solidFill>
                  <a:srgbClr val="FFFFFF"/>
                </a:solidFill>
                <a:latin typeface="+mj-lt"/>
                <a:ea typeface="+mj-ea"/>
                <a:cs typeface="+mj-cs"/>
              </a:rPr>
              <a:t>folium.Circle</a:t>
            </a:r>
            <a:r>
              <a:rPr lang="en-US" sz="1300" dirty="0">
                <a:solidFill>
                  <a:srgbClr val="FFFFFF"/>
                </a:solidFill>
                <a:latin typeface="+mj-lt"/>
                <a:ea typeface="+mj-ea"/>
                <a:cs typeface="+mj-cs"/>
              </a:rPr>
              <a:t> and </a:t>
            </a:r>
            <a:r>
              <a:rPr lang="en-US" sz="1300" dirty="0" err="1">
                <a:solidFill>
                  <a:srgbClr val="FFFFFF"/>
                </a:solidFill>
                <a:latin typeface="+mj-lt"/>
                <a:ea typeface="+mj-ea"/>
                <a:cs typeface="+mj-cs"/>
              </a:rPr>
              <a:t>folium.Marker</a:t>
            </a:r>
            <a:r>
              <a:rPr lang="en-US" sz="1300" dirty="0">
                <a:solidFill>
                  <a:srgbClr val="FFFFFF"/>
                </a:solidFill>
                <a:latin typeface="+mj-lt"/>
                <a:ea typeface="+mj-ea"/>
                <a:cs typeface="+mj-cs"/>
              </a:rPr>
              <a:t> for each launch site on the launch map</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We assigned the </a:t>
            </a:r>
            <a:r>
              <a:rPr lang="en-US" sz="1500" dirty="0" err="1">
                <a:solidFill>
                  <a:srgbClr val="FFFFFF"/>
                </a:solidFill>
                <a:latin typeface="+mj-lt"/>
                <a:ea typeface="+mj-ea"/>
                <a:cs typeface="+mj-cs"/>
              </a:rPr>
              <a:t>dataframe</a:t>
            </a:r>
            <a:r>
              <a:rPr lang="en-US" sz="1500" dirty="0">
                <a:solidFill>
                  <a:srgbClr val="FFFFFF"/>
                </a:solidFill>
                <a:latin typeface="+mj-lt"/>
                <a:ea typeface="+mj-ea"/>
                <a:cs typeface="+mj-cs"/>
              </a:rPr>
              <a:t> </a:t>
            </a:r>
            <a:r>
              <a:rPr lang="en-US" sz="1500" dirty="0" err="1">
                <a:solidFill>
                  <a:srgbClr val="FFFFFF"/>
                </a:solidFill>
                <a:latin typeface="+mj-lt"/>
                <a:ea typeface="+mj-ea"/>
                <a:cs typeface="+mj-cs"/>
              </a:rPr>
              <a:t>launch_outcomes</a:t>
            </a:r>
            <a:r>
              <a:rPr lang="en-US" sz="1500" dirty="0">
                <a:solidFill>
                  <a:srgbClr val="FFFFFF"/>
                </a:solidFill>
                <a:latin typeface="+mj-lt"/>
                <a:ea typeface="+mj-ea"/>
                <a:cs typeface="+mj-cs"/>
              </a:rPr>
              <a:t>(failures, successes) to classes 0 and 1.</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As many launches have the same coordinates, it makes sense to cluster them together. </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Before clustering them, assign a marker </a:t>
            </a:r>
            <a:r>
              <a:rPr lang="en-US" sz="1300" dirty="0" err="1">
                <a:solidFill>
                  <a:srgbClr val="FFFFFF"/>
                </a:solidFill>
                <a:latin typeface="+mj-lt"/>
                <a:ea typeface="+mj-ea"/>
                <a:cs typeface="+mj-cs"/>
              </a:rPr>
              <a:t>colour</a:t>
            </a:r>
            <a:r>
              <a:rPr lang="en-US" sz="1300" dirty="0">
                <a:solidFill>
                  <a:srgbClr val="FFFFFF"/>
                </a:solidFill>
                <a:latin typeface="+mj-lt"/>
                <a:ea typeface="+mj-ea"/>
                <a:cs typeface="+mj-cs"/>
              </a:rPr>
              <a:t> of successful (class = 1) as green, and failed (class = 0) as red.</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To put the launches into clusters, for each launch, add a </a:t>
            </a:r>
            <a:r>
              <a:rPr lang="en-US" sz="1300" dirty="0" err="1">
                <a:solidFill>
                  <a:srgbClr val="FFFFFF"/>
                </a:solidFill>
                <a:latin typeface="+mj-lt"/>
                <a:ea typeface="+mj-ea"/>
                <a:cs typeface="+mj-cs"/>
              </a:rPr>
              <a:t>folium.Marker</a:t>
            </a:r>
            <a:r>
              <a:rPr lang="en-US" sz="1300" dirty="0">
                <a:solidFill>
                  <a:srgbClr val="FFFFFF"/>
                </a:solidFill>
                <a:latin typeface="+mj-lt"/>
                <a:ea typeface="+mj-ea"/>
                <a:cs typeface="+mj-cs"/>
              </a:rPr>
              <a:t> to the </a:t>
            </a:r>
            <a:r>
              <a:rPr lang="en-US" sz="1300" dirty="0" err="1">
                <a:solidFill>
                  <a:srgbClr val="FFFFFF"/>
                </a:solidFill>
                <a:latin typeface="+mj-lt"/>
                <a:ea typeface="+mj-ea"/>
                <a:cs typeface="+mj-cs"/>
              </a:rPr>
              <a:t>MarkerCluster</a:t>
            </a:r>
            <a:r>
              <a:rPr lang="en-US" sz="1300" dirty="0">
                <a:solidFill>
                  <a:srgbClr val="FFFFFF"/>
                </a:solidFill>
                <a:latin typeface="+mj-lt"/>
                <a:ea typeface="+mj-ea"/>
                <a:cs typeface="+mj-cs"/>
              </a:rPr>
              <a:t>() object.</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Create an icon as a text label, assigning the </a:t>
            </a:r>
            <a:r>
              <a:rPr lang="en-US" sz="1300" dirty="0" err="1">
                <a:solidFill>
                  <a:srgbClr val="FFFFFF"/>
                </a:solidFill>
                <a:latin typeface="+mj-lt"/>
                <a:ea typeface="+mj-ea"/>
                <a:cs typeface="+mj-cs"/>
              </a:rPr>
              <a:t>icon_color</a:t>
            </a:r>
            <a:r>
              <a:rPr lang="en-US" sz="1300" dirty="0">
                <a:solidFill>
                  <a:srgbClr val="FFFFFF"/>
                </a:solidFill>
                <a:latin typeface="+mj-lt"/>
                <a:ea typeface="+mj-ea"/>
                <a:cs typeface="+mj-cs"/>
              </a:rPr>
              <a:t> as the </a:t>
            </a:r>
            <a:r>
              <a:rPr lang="en-US" sz="1300" dirty="0" err="1">
                <a:solidFill>
                  <a:srgbClr val="FFFFFF"/>
                </a:solidFill>
                <a:latin typeface="+mj-lt"/>
                <a:ea typeface="+mj-ea"/>
                <a:cs typeface="+mj-cs"/>
              </a:rPr>
              <a:t>marker_colour</a:t>
            </a:r>
            <a:r>
              <a:rPr lang="en-US" sz="1300" dirty="0">
                <a:solidFill>
                  <a:srgbClr val="FFFFFF"/>
                </a:solidFill>
                <a:latin typeface="+mj-lt"/>
                <a:ea typeface="+mj-ea"/>
                <a:cs typeface="+mj-cs"/>
              </a:rPr>
              <a:t> determined previously.</a:t>
            </a:r>
          </a:p>
          <a:p>
            <a:pPr defTabSz="457200">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Using Haversine’s formula we calculated the distance</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To explore the proximities of launch sites, calculations of distances between points can be made using the Lat and Long values.</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After marking a point using the Lat and Long values, create a </a:t>
            </a:r>
            <a:r>
              <a:rPr lang="en-US" sz="1300" dirty="0" err="1">
                <a:solidFill>
                  <a:srgbClr val="FFFFFF"/>
                </a:solidFill>
                <a:latin typeface="+mj-lt"/>
                <a:ea typeface="+mj-ea"/>
                <a:cs typeface="+mj-cs"/>
              </a:rPr>
              <a:t>folium.Marker</a:t>
            </a:r>
            <a:r>
              <a:rPr lang="en-US" sz="1300" dirty="0">
                <a:solidFill>
                  <a:srgbClr val="FFFFFF"/>
                </a:solidFill>
                <a:latin typeface="+mj-lt"/>
                <a:ea typeface="+mj-ea"/>
                <a:cs typeface="+mj-cs"/>
              </a:rPr>
              <a:t> object to show the distance.</a:t>
            </a:r>
          </a:p>
          <a:p>
            <a:pPr lvl="1" defTabSz="457200">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mj-cs"/>
              </a:rPr>
              <a:t>To display the distance line between two points, draw a </a:t>
            </a:r>
            <a:r>
              <a:rPr lang="en-US" sz="1300" dirty="0" err="1">
                <a:solidFill>
                  <a:srgbClr val="FFFFFF"/>
                </a:solidFill>
                <a:latin typeface="+mj-lt"/>
                <a:ea typeface="+mj-ea"/>
                <a:cs typeface="+mj-cs"/>
              </a:rPr>
              <a:t>folium.PolyLine</a:t>
            </a:r>
            <a:r>
              <a:rPr lang="en-US" sz="1300" dirty="0">
                <a:solidFill>
                  <a:srgbClr val="FFFFFF"/>
                </a:solidFill>
                <a:latin typeface="+mj-lt"/>
                <a:ea typeface="+mj-ea"/>
                <a:cs typeface="+mj-cs"/>
              </a:rPr>
              <a:t> and add this to the map.</a:t>
            </a:r>
          </a:p>
          <a:p>
            <a:pPr marL="0" indent="0" defTabSz="457200">
              <a:buClr>
                <a:schemeClr val="bg2">
                  <a:lumMod val="40000"/>
                  <a:lumOff val="60000"/>
                </a:schemeClr>
              </a:buClr>
              <a:buSzPct val="80000"/>
              <a:buFont typeface="Wingdings 3" charset="2"/>
              <a:buChar char=""/>
            </a:pPr>
            <a:endParaRPr lang="en-US" sz="600" dirty="0">
              <a:solidFill>
                <a:srgbClr val="FFFFFF"/>
              </a:solidFill>
              <a:latin typeface="+mj-lt"/>
              <a:ea typeface="+mj-ea"/>
              <a:cs typeface="+mj-cs"/>
            </a:endParaRPr>
          </a:p>
          <a:p>
            <a:pPr marL="0" indent="0" defTabSz="457200">
              <a:buClr>
                <a:schemeClr val="bg2">
                  <a:lumMod val="40000"/>
                  <a:lumOff val="60000"/>
                </a:schemeClr>
              </a:buClr>
              <a:buSzPct val="80000"/>
              <a:buFont typeface="Wingdings 3" charset="2"/>
              <a:buChar char=""/>
            </a:pPr>
            <a:r>
              <a:rPr lang="en-US" sz="1200" dirty="0" err="1">
                <a:solidFill>
                  <a:srgbClr val="FFFFFF"/>
                </a:solidFill>
                <a:latin typeface="+mj-lt"/>
                <a:ea typeface="+mj-ea"/>
                <a:cs typeface="+mj-cs"/>
              </a:rPr>
              <a:t>Github</a:t>
            </a:r>
            <a:r>
              <a:rPr lang="en-US" sz="1200" dirty="0">
                <a:solidFill>
                  <a:srgbClr val="FFFFFF"/>
                </a:solidFill>
                <a:latin typeface="+mj-lt"/>
                <a:ea typeface="+mj-ea"/>
                <a:cs typeface="+mj-cs"/>
              </a:rPr>
              <a:t>: </a:t>
            </a:r>
            <a:r>
              <a:rPr lang="en-US" sz="1200" dirty="0">
                <a:solidFill>
                  <a:srgbClr val="FFFFFF"/>
                </a:solidFill>
                <a:latin typeface="+mj-lt"/>
                <a:ea typeface="+mj-ea"/>
                <a:cs typeface="+mj-cs"/>
                <a:hlinkClick r:id="rId8"/>
              </a:rPr>
              <a:t>launch-site-</a:t>
            </a:r>
            <a:r>
              <a:rPr lang="en-US" sz="1200" dirty="0" err="1">
                <a:solidFill>
                  <a:srgbClr val="FFFFFF"/>
                </a:solidFill>
                <a:latin typeface="+mj-lt"/>
                <a:ea typeface="+mj-ea"/>
                <a:cs typeface="+mj-cs"/>
                <a:hlinkClick r:id="rId8"/>
              </a:rPr>
              <a:t>location.ipynb</a:t>
            </a:r>
            <a:endParaRPr lang="en-US" sz="1200" dirty="0">
              <a:solidFill>
                <a:srgbClr val="FFFFFF"/>
              </a:solidFill>
              <a:latin typeface="+mj-lt"/>
              <a:ea typeface="+mj-ea"/>
              <a:cs typeface="+mj-cs"/>
            </a:endParaRPr>
          </a:p>
        </p:txBody>
      </p:sp>
      <p:sp>
        <p:nvSpPr>
          <p:cNvPr id="4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9" name="Picture 8">
            <a:extLst>
              <a:ext uri="{FF2B5EF4-FFF2-40B4-BE49-F238E27FC236}">
                <a16:creationId xmlns:a16="http://schemas.microsoft.com/office/drawing/2014/main" id="{49198863-FC9D-69BD-060C-C2F9F3728EB1}"/>
              </a:ext>
            </a:extLst>
          </p:cNvPr>
          <p:cNvPicPr>
            <a:picLocks noChangeAspect="1"/>
          </p:cNvPicPr>
          <p:nvPr/>
        </p:nvPicPr>
        <p:blipFill rotWithShape="1">
          <a:blip r:embed="rId9"/>
          <a:srcRect r="446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17948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3502-AABF-F47B-A27D-E207A73B80CC}"/>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Build a Dashboard with </a:t>
            </a:r>
            <a:r>
              <a:rPr lang="en-US" sz="4200" dirty="0" err="1">
                <a:solidFill>
                  <a:srgbClr val="EBEBEB"/>
                </a:solidFill>
                <a:latin typeface="+mj-lt"/>
                <a:ea typeface="+mj-ea"/>
                <a:cs typeface="+mj-cs"/>
              </a:rPr>
              <a:t>Plotly</a:t>
            </a:r>
            <a:r>
              <a:rPr lang="en-US" sz="4200" dirty="0">
                <a:solidFill>
                  <a:srgbClr val="EBEBEB"/>
                </a:solidFill>
                <a:latin typeface="+mj-lt"/>
                <a:ea typeface="+mj-ea"/>
                <a:cs typeface="+mj-cs"/>
              </a:rPr>
              <a:t> Dash</a:t>
            </a:r>
          </a:p>
        </p:txBody>
      </p:sp>
      <p:sp>
        <p:nvSpPr>
          <p:cNvPr id="3" name="Content Placeholder 4">
            <a:extLst>
              <a:ext uri="{FF2B5EF4-FFF2-40B4-BE49-F238E27FC236}">
                <a16:creationId xmlns:a16="http://schemas.microsoft.com/office/drawing/2014/main" id="{4B765046-54BB-AB2D-EFE9-11FDD3983CD1}"/>
              </a:ext>
            </a:extLst>
          </p:cNvPr>
          <p:cNvSpPr txBox="1">
            <a:spLocks/>
          </p:cNvSpPr>
          <p:nvPr/>
        </p:nvSpPr>
        <p:spPr>
          <a:xfrm>
            <a:off x="401374" y="2044049"/>
            <a:ext cx="6435746" cy="378618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1400"/>
              </a:spcBef>
              <a:buNone/>
            </a:pPr>
            <a:r>
              <a:rPr lang="en-US" sz="1500" dirty="0">
                <a:latin typeface="+mn-lt"/>
              </a:rPr>
              <a:t>Dashboard includes a pie chart and a scatter plot.</a:t>
            </a:r>
          </a:p>
          <a:p>
            <a:pPr>
              <a:spcBef>
                <a:spcPts val="1400"/>
              </a:spcBef>
            </a:pPr>
            <a:r>
              <a:rPr lang="en-US" sz="1500" dirty="0">
                <a:latin typeface="+mn-lt"/>
              </a:rPr>
              <a:t>Pie chart (</a:t>
            </a:r>
            <a:r>
              <a:rPr lang="en-US" sz="1500" dirty="0" err="1">
                <a:latin typeface="+mn-lt"/>
              </a:rPr>
              <a:t>px.pie</a:t>
            </a:r>
            <a:r>
              <a:rPr lang="en-US" sz="1500" dirty="0">
                <a:latin typeface="+mn-lt"/>
              </a:rPr>
              <a:t>()) showing the total successful launches per site </a:t>
            </a:r>
          </a:p>
          <a:p>
            <a:pPr lvl="1" indent="-342900">
              <a:spcBef>
                <a:spcPts val="1400"/>
              </a:spcBef>
              <a:buFont typeface="+mj-lt"/>
              <a:buAutoNum type="arabicPeriod"/>
            </a:pPr>
            <a:r>
              <a:rPr lang="en-US" sz="1600" dirty="0">
                <a:latin typeface="+mn-lt"/>
              </a:rPr>
              <a:t>This makes it clear to see which sites are most successful</a:t>
            </a:r>
          </a:p>
          <a:p>
            <a:pPr lvl="1" indent="-342900">
              <a:spcBef>
                <a:spcPts val="1400"/>
              </a:spcBef>
              <a:buFont typeface="+mj-lt"/>
              <a:buAutoNum type="arabicPeriod"/>
            </a:pPr>
            <a:r>
              <a:rPr lang="en-US" sz="1600" dirty="0">
                <a:latin typeface="+mn-lt"/>
              </a:rPr>
              <a:t>The chart could also be filtered (using a </a:t>
            </a:r>
            <a:r>
              <a:rPr lang="en-US" sz="1600" dirty="0" err="1">
                <a:latin typeface="+mn-lt"/>
              </a:rPr>
              <a:t>dcc.Dropdown</a:t>
            </a:r>
            <a:r>
              <a:rPr lang="en-US" sz="1600" dirty="0">
                <a:latin typeface="+mn-lt"/>
              </a:rPr>
              <a:t>() object) to see the success/failure ratio for an individual site</a:t>
            </a:r>
            <a:endParaRPr lang="en-US" sz="1500" dirty="0">
              <a:latin typeface="+mn-lt"/>
            </a:endParaRPr>
          </a:p>
          <a:p>
            <a:pPr>
              <a:spcBef>
                <a:spcPts val="1400"/>
              </a:spcBef>
            </a:pPr>
            <a:r>
              <a:rPr lang="en-US" sz="1500" dirty="0">
                <a:latin typeface="+mn-lt"/>
              </a:rPr>
              <a:t>Scatter graph (</a:t>
            </a:r>
            <a:r>
              <a:rPr lang="en-US" sz="1500" dirty="0" err="1">
                <a:latin typeface="+mn-lt"/>
              </a:rPr>
              <a:t>px.scatter</a:t>
            </a:r>
            <a:r>
              <a:rPr lang="en-US" sz="1500" dirty="0">
                <a:latin typeface="+mn-lt"/>
              </a:rPr>
              <a:t>()) to show the correlation between outcome (success or not) and payload mass (kg)</a:t>
            </a:r>
          </a:p>
          <a:p>
            <a:pPr marL="800100" lvl="1" indent="-342900">
              <a:spcBef>
                <a:spcPts val="1400"/>
              </a:spcBef>
              <a:buFont typeface="+mj-lt"/>
              <a:buAutoNum type="arabicPeriod"/>
            </a:pPr>
            <a:r>
              <a:rPr lang="en-US" sz="1300" dirty="0">
                <a:latin typeface="+mn-lt"/>
              </a:rPr>
              <a:t>This could be filtered (using a </a:t>
            </a:r>
            <a:r>
              <a:rPr lang="en-US" sz="1300" dirty="0" err="1">
                <a:latin typeface="+mn-lt"/>
              </a:rPr>
              <a:t>RangeSlider</a:t>
            </a:r>
            <a:r>
              <a:rPr lang="en-US" sz="1300" dirty="0">
                <a:latin typeface="+mn-lt"/>
              </a:rPr>
              <a:t>() object) by ranges of payload masses</a:t>
            </a:r>
          </a:p>
          <a:p>
            <a:pPr marL="800100" lvl="1" indent="-342900">
              <a:spcBef>
                <a:spcPts val="1400"/>
              </a:spcBef>
              <a:buFont typeface="+mj-lt"/>
              <a:buAutoNum type="arabicPeriod"/>
            </a:pPr>
            <a:r>
              <a:rPr lang="en-US" sz="1300" dirty="0">
                <a:latin typeface="+mn-lt"/>
              </a:rPr>
              <a:t>It could also be filtered by booster version</a:t>
            </a:r>
          </a:p>
          <a:p>
            <a:pPr>
              <a:spcBef>
                <a:spcPts val="1400"/>
              </a:spcBef>
            </a:pPr>
            <a:endParaRPr lang="en-US" sz="1500" dirty="0">
              <a:latin typeface="+mn-lt"/>
            </a:endParaRPr>
          </a:p>
          <a:p>
            <a:pPr>
              <a:spcBef>
                <a:spcPts val="1400"/>
              </a:spcBef>
            </a:pPr>
            <a:endParaRPr lang="en-US" sz="1500" dirty="0">
              <a:latin typeface="+mn-lt"/>
            </a:endParaRPr>
          </a:p>
          <a:p>
            <a:pPr marL="400050" lvl="1" indent="0">
              <a:spcBef>
                <a:spcPts val="1400"/>
              </a:spcBef>
              <a:buNone/>
            </a:pPr>
            <a:endParaRPr lang="en-US" sz="1300" dirty="0">
              <a:latin typeface="+mn-lt"/>
            </a:endParaRPr>
          </a:p>
          <a:p>
            <a:pPr marL="0" indent="0">
              <a:lnSpc>
                <a:spcPct val="100000"/>
              </a:lnSpc>
              <a:spcBef>
                <a:spcPts val="1400"/>
              </a:spcBef>
              <a:buNone/>
            </a:pPr>
            <a:endParaRPr lang="en-US" sz="1500" dirty="0">
              <a:latin typeface="+mn-lt"/>
            </a:endParaRPr>
          </a:p>
        </p:txBody>
      </p:sp>
      <p:sp>
        <p:nvSpPr>
          <p:cNvPr id="4" name="TextBox 3">
            <a:extLst>
              <a:ext uri="{FF2B5EF4-FFF2-40B4-BE49-F238E27FC236}">
                <a16:creationId xmlns:a16="http://schemas.microsoft.com/office/drawing/2014/main" id="{90AF49FF-4CAE-2D02-24F2-C13C8BFCB8EA}"/>
              </a:ext>
            </a:extLst>
          </p:cNvPr>
          <p:cNvSpPr txBox="1"/>
          <p:nvPr/>
        </p:nvSpPr>
        <p:spPr>
          <a:xfrm>
            <a:off x="401374" y="6010317"/>
            <a:ext cx="2938625" cy="323165"/>
          </a:xfrm>
          <a:prstGeom prst="rect">
            <a:avLst/>
          </a:prstGeom>
          <a:noFill/>
        </p:spPr>
        <p:txBody>
          <a:bodyPr wrap="none" rtlCol="0">
            <a:spAutoFit/>
          </a:bodyPr>
          <a:lstStyle/>
          <a:p>
            <a:r>
              <a:rPr lang="en-HK" sz="1500" dirty="0" err="1"/>
              <a:t>Github</a:t>
            </a:r>
            <a:r>
              <a:rPr lang="en-HK" sz="1500" dirty="0"/>
              <a:t>: </a:t>
            </a:r>
            <a:r>
              <a:rPr lang="en-HK" sz="1500" dirty="0">
                <a:hlinkClick r:id="rId3"/>
              </a:rPr>
              <a:t>spacex_dash_app.py</a:t>
            </a:r>
            <a:endParaRPr lang="en-HK" sz="1500" dirty="0"/>
          </a:p>
        </p:txBody>
      </p:sp>
      <p:pic>
        <p:nvPicPr>
          <p:cNvPr id="6" name="Picture 5">
            <a:extLst>
              <a:ext uri="{FF2B5EF4-FFF2-40B4-BE49-F238E27FC236}">
                <a16:creationId xmlns:a16="http://schemas.microsoft.com/office/drawing/2014/main" id="{4F7FA2BD-ACD9-19F9-E02F-AAABBBDD2E7A}"/>
              </a:ext>
            </a:extLst>
          </p:cNvPr>
          <p:cNvPicPr>
            <a:picLocks noChangeAspect="1"/>
          </p:cNvPicPr>
          <p:nvPr/>
        </p:nvPicPr>
        <p:blipFill>
          <a:blip r:embed="rId4"/>
          <a:stretch>
            <a:fillRect/>
          </a:stretch>
        </p:blipFill>
        <p:spPr>
          <a:xfrm>
            <a:off x="7619888" y="2310123"/>
            <a:ext cx="4047649" cy="1740218"/>
          </a:xfrm>
          <a:prstGeom prst="rect">
            <a:avLst/>
          </a:prstGeom>
        </p:spPr>
      </p:pic>
      <p:graphicFrame>
        <p:nvGraphicFramePr>
          <p:cNvPr id="7" name="Object 6">
            <a:extLst>
              <a:ext uri="{FF2B5EF4-FFF2-40B4-BE49-F238E27FC236}">
                <a16:creationId xmlns:a16="http://schemas.microsoft.com/office/drawing/2014/main" id="{D9C1BAC9-D0E8-B2A7-CFE6-E660D280E270}"/>
              </a:ext>
            </a:extLst>
          </p:cNvPr>
          <p:cNvGraphicFramePr>
            <a:graphicFrameLocks noChangeAspect="1"/>
          </p:cNvGraphicFramePr>
          <p:nvPr>
            <p:extLst>
              <p:ext uri="{D42A27DB-BD31-4B8C-83A1-F6EECF244321}">
                <p14:modId xmlns:p14="http://schemas.microsoft.com/office/powerpoint/2010/main" val="4217311861"/>
              </p:ext>
            </p:extLst>
          </p:nvPr>
        </p:nvGraphicFramePr>
        <p:xfrm>
          <a:off x="7619888" y="4321114"/>
          <a:ext cx="4049028" cy="1467288"/>
        </p:xfrm>
        <a:graphic>
          <a:graphicData uri="http://schemas.openxmlformats.org/presentationml/2006/ole">
            <mc:AlternateContent xmlns:mc="http://schemas.openxmlformats.org/markup-compatibility/2006">
              <mc:Choice xmlns:v="urn:schemas-microsoft-com:vml" Requires="v">
                <p:oleObj name="Bitmap Image" r:id="rId5" imgW="13496760" imgH="4890960" progId="Paint.Picture">
                  <p:embed/>
                </p:oleObj>
              </mc:Choice>
              <mc:Fallback>
                <p:oleObj name="Bitmap Image" r:id="rId5" imgW="13496760" imgH="4890960" progId="Paint.Picture">
                  <p:embed/>
                  <p:pic>
                    <p:nvPicPr>
                      <p:cNvPr id="0" name=""/>
                      <p:cNvPicPr/>
                      <p:nvPr/>
                    </p:nvPicPr>
                    <p:blipFill>
                      <a:blip r:embed="rId6"/>
                      <a:stretch>
                        <a:fillRect/>
                      </a:stretch>
                    </p:blipFill>
                    <p:spPr>
                      <a:xfrm>
                        <a:off x="7619888" y="4321114"/>
                        <a:ext cx="4049028" cy="1467288"/>
                      </a:xfrm>
                      <a:prstGeom prst="rect">
                        <a:avLst/>
                      </a:prstGeom>
                    </p:spPr>
                  </p:pic>
                </p:oleObj>
              </mc:Fallback>
            </mc:AlternateContent>
          </a:graphicData>
        </a:graphic>
      </p:graphicFrame>
    </p:spTree>
    <p:extLst>
      <p:ext uri="{BB962C8B-B14F-4D97-AF65-F5344CB8AC3E}">
        <p14:creationId xmlns:p14="http://schemas.microsoft.com/office/powerpoint/2010/main" val="42402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08D5-5BB2-38F1-81E8-1E8626734159}"/>
              </a:ext>
            </a:extLst>
          </p:cNvPr>
          <p:cNvSpPr txBox="1">
            <a:spLocks/>
          </p:cNvSpPr>
          <p:nvPr/>
        </p:nvSpPr>
        <p:spPr>
          <a:xfrm>
            <a:off x="648929" y="629266"/>
            <a:ext cx="8913423"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Predictive Analysis (Classification)</a:t>
            </a:r>
          </a:p>
        </p:txBody>
      </p:sp>
      <p:grpSp>
        <p:nvGrpSpPr>
          <p:cNvPr id="7" name="Group 6">
            <a:extLst>
              <a:ext uri="{FF2B5EF4-FFF2-40B4-BE49-F238E27FC236}">
                <a16:creationId xmlns:a16="http://schemas.microsoft.com/office/drawing/2014/main" id="{7D98E8E9-A1A1-CC37-EC9C-B700C83F2C27}"/>
              </a:ext>
            </a:extLst>
          </p:cNvPr>
          <p:cNvGrpSpPr/>
          <p:nvPr/>
        </p:nvGrpSpPr>
        <p:grpSpPr>
          <a:xfrm>
            <a:off x="762001" y="1732115"/>
            <a:ext cx="10781070" cy="4401985"/>
            <a:chOff x="1641025" y="1732114"/>
            <a:chExt cx="9459788" cy="4401985"/>
          </a:xfrm>
        </p:grpSpPr>
        <p:sp>
          <p:nvSpPr>
            <p:cNvPr id="3" name="Content Placeholder 2">
              <a:extLst>
                <a:ext uri="{FF2B5EF4-FFF2-40B4-BE49-F238E27FC236}">
                  <a16:creationId xmlns:a16="http://schemas.microsoft.com/office/drawing/2014/main" id="{2606E8AC-AC52-13ED-3051-B1B69E5B21FF}"/>
                </a:ext>
              </a:extLst>
            </p:cNvPr>
            <p:cNvSpPr txBox="1">
              <a:spLocks/>
            </p:cNvSpPr>
            <p:nvPr/>
          </p:nvSpPr>
          <p:spPr>
            <a:xfrm>
              <a:off x="1641025" y="1732115"/>
              <a:ext cx="4729894" cy="440198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1800" b="1" dirty="0">
                  <a:solidFill>
                    <a:srgbClr val="FFFFFF"/>
                  </a:solidFill>
                  <a:latin typeface="+mj-lt"/>
                  <a:ea typeface="+mj-ea"/>
                  <a:cs typeface="+mj-cs"/>
                </a:rPr>
                <a:t>1. BUILDING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Load our dataset into NumPy and Pandas</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Transform Data</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Split our data into training and test data sets</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Check how many test samples we have</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Decide which type of machine learning algorithms we want to use</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Set our parameters and algorithms to </a:t>
              </a:r>
              <a:r>
                <a:rPr lang="en-US" sz="1500" dirty="0" err="1">
                  <a:solidFill>
                    <a:srgbClr val="FFFFFF"/>
                  </a:solidFill>
                  <a:latin typeface="+mj-lt"/>
                  <a:ea typeface="+mj-ea"/>
                  <a:cs typeface="+mj-cs"/>
                </a:rPr>
                <a:t>GridSearchCV</a:t>
              </a:r>
              <a:endParaRPr lang="en-US" sz="1500" dirty="0">
                <a:solidFill>
                  <a:srgbClr val="FFFFFF"/>
                </a:solidFill>
                <a:latin typeface="+mj-lt"/>
                <a:ea typeface="+mj-ea"/>
                <a:cs typeface="+mj-cs"/>
              </a:endParaRP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Fit our datasets into the </a:t>
              </a:r>
              <a:r>
                <a:rPr lang="en-US" sz="1500" dirty="0" err="1">
                  <a:solidFill>
                    <a:srgbClr val="FFFFFF"/>
                  </a:solidFill>
                  <a:latin typeface="+mj-lt"/>
                  <a:ea typeface="+mj-ea"/>
                  <a:cs typeface="+mj-cs"/>
                </a:rPr>
                <a:t>GridSearchCV</a:t>
              </a:r>
              <a:r>
                <a:rPr lang="en-US" sz="1500" dirty="0">
                  <a:solidFill>
                    <a:srgbClr val="FFFFFF"/>
                  </a:solidFill>
                  <a:latin typeface="+mj-lt"/>
                  <a:ea typeface="+mj-ea"/>
                  <a:cs typeface="+mj-cs"/>
                </a:rPr>
                <a:t> objects and train our dataset.</a:t>
              </a:r>
            </a:p>
          </p:txBody>
        </p:sp>
        <p:sp>
          <p:nvSpPr>
            <p:cNvPr id="4" name="Content Placeholder 2">
              <a:extLst>
                <a:ext uri="{FF2B5EF4-FFF2-40B4-BE49-F238E27FC236}">
                  <a16:creationId xmlns:a16="http://schemas.microsoft.com/office/drawing/2014/main" id="{DF9CBA29-8646-655B-5825-D6513D1C89A2}"/>
                </a:ext>
              </a:extLst>
            </p:cNvPr>
            <p:cNvSpPr txBox="1">
              <a:spLocks/>
            </p:cNvSpPr>
            <p:nvPr/>
          </p:nvSpPr>
          <p:spPr>
            <a:xfrm>
              <a:off x="6370919" y="1732114"/>
              <a:ext cx="4729894" cy="1607381"/>
            </a:xfrm>
            <a:prstGeom prst="rect">
              <a:avLst/>
            </a:prstGeom>
            <a:solidFill>
              <a:schemeClr val="bg2">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1800" b="1" dirty="0">
                  <a:solidFill>
                    <a:srgbClr val="FFFFFF"/>
                  </a:solidFill>
                  <a:latin typeface="+mj-lt"/>
                  <a:ea typeface="+mj-ea"/>
                  <a:cs typeface="+mj-cs"/>
                </a:rPr>
                <a:t>2. EVALUATING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Check accuracy for each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Get tuned hyperparameters for each type of algorithms</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Plot Confusion Matrix</a:t>
              </a:r>
            </a:p>
          </p:txBody>
        </p:sp>
        <p:sp>
          <p:nvSpPr>
            <p:cNvPr id="5" name="Content Placeholder 2">
              <a:extLst>
                <a:ext uri="{FF2B5EF4-FFF2-40B4-BE49-F238E27FC236}">
                  <a16:creationId xmlns:a16="http://schemas.microsoft.com/office/drawing/2014/main" id="{2B860B70-8C11-6314-50F1-51564D02F6EF}"/>
                </a:ext>
              </a:extLst>
            </p:cNvPr>
            <p:cNvSpPr txBox="1">
              <a:spLocks/>
            </p:cNvSpPr>
            <p:nvPr/>
          </p:nvSpPr>
          <p:spPr>
            <a:xfrm>
              <a:off x="6370919" y="3339495"/>
              <a:ext cx="4729894" cy="1065840"/>
            </a:xfrm>
            <a:prstGeom prst="rect">
              <a:avLst/>
            </a:prstGeom>
            <a:solidFill>
              <a:schemeClr val="accent3"/>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1800" b="1" dirty="0">
                  <a:solidFill>
                    <a:srgbClr val="FFFFFF"/>
                  </a:solidFill>
                  <a:latin typeface="+mj-lt"/>
                  <a:ea typeface="+mj-ea"/>
                  <a:cs typeface="+mj-cs"/>
                </a:rPr>
                <a:t>3. IMPROVING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Feature Engineering</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Algorithm Tuning</a:t>
              </a:r>
            </a:p>
          </p:txBody>
        </p:sp>
        <p:sp>
          <p:nvSpPr>
            <p:cNvPr id="6" name="Content Placeholder 2">
              <a:extLst>
                <a:ext uri="{FF2B5EF4-FFF2-40B4-BE49-F238E27FC236}">
                  <a16:creationId xmlns:a16="http://schemas.microsoft.com/office/drawing/2014/main" id="{88AF06BB-3ABF-0AC3-FBC5-E3A3E3B45278}"/>
                </a:ext>
              </a:extLst>
            </p:cNvPr>
            <p:cNvSpPr txBox="1">
              <a:spLocks/>
            </p:cNvSpPr>
            <p:nvPr/>
          </p:nvSpPr>
          <p:spPr>
            <a:xfrm>
              <a:off x="6370919" y="4405335"/>
              <a:ext cx="4729894" cy="172876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1900" b="1" dirty="0">
                  <a:solidFill>
                    <a:srgbClr val="FFFFFF"/>
                  </a:solidFill>
                  <a:latin typeface="+mj-lt"/>
                  <a:ea typeface="+mj-ea"/>
                  <a:cs typeface="+mj-cs"/>
                </a:rPr>
                <a:t>4. FINDING THE BEST PERFORMING CLASSIFICATION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The model with the best accuracy score wins the best performing model</a:t>
              </a:r>
            </a:p>
            <a:p>
              <a:pPr marL="0" indent="0" defTabSz="457200">
                <a:buClr>
                  <a:schemeClr val="bg2">
                    <a:lumMod val="40000"/>
                    <a:lumOff val="60000"/>
                  </a:schemeClr>
                </a:buClr>
                <a:buSzPct val="80000"/>
                <a:buNone/>
              </a:pPr>
              <a:r>
                <a:rPr lang="en-US" sz="1500" dirty="0">
                  <a:solidFill>
                    <a:srgbClr val="FFFFFF"/>
                  </a:solidFill>
                  <a:latin typeface="+mj-lt"/>
                  <a:ea typeface="+mj-ea"/>
                  <a:cs typeface="+mj-cs"/>
                </a:rPr>
                <a:t>• In the notebook there is a dictionary of algorithms with scores at the bottom of the notebook.</a:t>
              </a:r>
            </a:p>
          </p:txBody>
        </p:sp>
      </p:grpSp>
      <p:sp>
        <p:nvSpPr>
          <p:cNvPr id="8" name="TextBox 7">
            <a:extLst>
              <a:ext uri="{FF2B5EF4-FFF2-40B4-BE49-F238E27FC236}">
                <a16:creationId xmlns:a16="http://schemas.microsoft.com/office/drawing/2014/main" id="{54150039-56C6-CC84-2FEF-34B429A5AB72}"/>
              </a:ext>
            </a:extLst>
          </p:cNvPr>
          <p:cNvSpPr txBox="1"/>
          <p:nvPr/>
        </p:nvSpPr>
        <p:spPr>
          <a:xfrm>
            <a:off x="4906699" y="6311968"/>
            <a:ext cx="4387740" cy="323165"/>
          </a:xfrm>
          <a:prstGeom prst="rect">
            <a:avLst/>
          </a:prstGeom>
          <a:noFill/>
        </p:spPr>
        <p:txBody>
          <a:bodyPr wrap="none" rtlCol="0">
            <a:spAutoFit/>
          </a:bodyPr>
          <a:lstStyle/>
          <a:p>
            <a:r>
              <a:rPr lang="en-HK" sz="1500" dirty="0" err="1"/>
              <a:t>Github</a:t>
            </a:r>
            <a:r>
              <a:rPr lang="en-HK" sz="1500" dirty="0"/>
              <a:t>: </a:t>
            </a:r>
            <a:r>
              <a:rPr lang="en-HK" sz="1500" dirty="0">
                <a:hlinkClick r:id="rId2"/>
              </a:rPr>
              <a:t>SpaceX Machine Learning Prediction</a:t>
            </a:r>
            <a:endParaRPr lang="en-HK" sz="1500" dirty="0"/>
          </a:p>
        </p:txBody>
      </p:sp>
    </p:spTree>
    <p:extLst>
      <p:ext uri="{BB962C8B-B14F-4D97-AF65-F5344CB8AC3E}">
        <p14:creationId xmlns:p14="http://schemas.microsoft.com/office/powerpoint/2010/main" val="330417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81" name="Picture 308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83" name="Picture 308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85" name="Oval 308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87" name="Picture 308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89" name="Picture 308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91" name="Rectangle 309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93" name="Rectangle 309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AB3FD-0ED9-DC2B-BF05-2618FF5D286D}"/>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Results</a:t>
            </a:r>
          </a:p>
        </p:txBody>
      </p:sp>
      <p:sp>
        <p:nvSpPr>
          <p:cNvPr id="3" name="Content Placeholder 4">
            <a:extLst>
              <a:ext uri="{FF2B5EF4-FFF2-40B4-BE49-F238E27FC236}">
                <a16:creationId xmlns:a16="http://schemas.microsoft.com/office/drawing/2014/main" id="{6D74CC5E-0AD0-4CAE-40AA-BA8E7E0BE7F0}"/>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a:solidFill>
                  <a:srgbClr val="FFFFFF"/>
                </a:solidFill>
              </a:rPr>
              <a:t>Exploratory Data Analysis</a:t>
            </a:r>
          </a:p>
          <a:p>
            <a:r>
              <a:rPr lang="en-US" sz="2400" dirty="0">
                <a:solidFill>
                  <a:srgbClr val="FFFFFF"/>
                </a:solidFill>
              </a:rPr>
              <a:t>Interactive Analytics</a:t>
            </a:r>
          </a:p>
          <a:p>
            <a:r>
              <a:rPr lang="en-US" sz="2400" dirty="0">
                <a:solidFill>
                  <a:srgbClr val="FFFFFF"/>
                </a:solidFill>
              </a:rPr>
              <a:t>Predictive Analysis</a:t>
            </a:r>
          </a:p>
          <a:p>
            <a:pPr marL="0" indent="0">
              <a:buNone/>
            </a:pPr>
            <a:endParaRPr lang="en-US" sz="2400" dirty="0">
              <a:solidFill>
                <a:srgbClr val="FFFFFF"/>
              </a:solidFill>
            </a:endParaRPr>
          </a:p>
        </p:txBody>
      </p:sp>
      <p:sp>
        <p:nvSpPr>
          <p:cNvPr id="309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076" name="Picture 4" descr="Aircraft, Atmosphere, Rocket, Aerospace engineering, Airplane, Spacecraft, Aviation, Missile, Space, space shuttle, ">
            <a:extLst>
              <a:ext uri="{FF2B5EF4-FFF2-40B4-BE49-F238E27FC236}">
                <a16:creationId xmlns:a16="http://schemas.microsoft.com/office/drawing/2014/main" id="{A9084125-B6AB-BF60-4DAA-7D710F68DE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628"/>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4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838738"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Section 2</a:t>
            </a:r>
          </a:p>
          <a:p>
            <a:pPr defTabSz="457200">
              <a:spcBef>
                <a:spcPct val="0"/>
              </a:spcBef>
              <a:spcAft>
                <a:spcPts val="600"/>
              </a:spcAft>
            </a:pPr>
            <a:r>
              <a:rPr lang="en-US" sz="4800" dirty="0">
                <a:solidFill>
                  <a:srgbClr val="EBEBEB"/>
                </a:solidFill>
                <a:latin typeface="+mj-lt"/>
                <a:ea typeface="+mj-ea"/>
                <a:cs typeface="+mj-cs"/>
              </a:rPr>
              <a:t>EDA with Visualization</a:t>
            </a:r>
          </a:p>
        </p:txBody>
      </p:sp>
      <p:sp>
        <p:nvSpPr>
          <p:cNvPr id="22"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 name="Picture 2" descr="spacex falcon 9">
            <a:extLst>
              <a:ext uri="{FF2B5EF4-FFF2-40B4-BE49-F238E27FC236}">
                <a16:creationId xmlns:a16="http://schemas.microsoft.com/office/drawing/2014/main" id="{0DA1A2B1-AB9F-9C85-678A-672A3E18F40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60" r="15263"/>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728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55" name="Picture 515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157" name="Picture 515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159" name="Oval 515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61" name="Picture 516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63" name="Picture 516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165" name="Rectangle 516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67" name="Rectangle 5166">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Flight Number vs Launch Site</a:t>
            </a:r>
          </a:p>
        </p:txBody>
      </p:sp>
      <p:sp>
        <p:nvSpPr>
          <p:cNvPr id="5169"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171" name="Freeform: Shape 5170">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122" name="Picture 2">
            <a:extLst>
              <a:ext uri="{FF2B5EF4-FFF2-40B4-BE49-F238E27FC236}">
                <a16:creationId xmlns:a16="http://schemas.microsoft.com/office/drawing/2014/main" id="{2686E50D-605D-9C2B-F0AD-7FDC30EA0F8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956111"/>
            <a:ext cx="5449889" cy="4945775"/>
          </a:xfrm>
          <a:prstGeom prst="rect">
            <a:avLst/>
          </a:prstGeom>
          <a:noFill/>
          <a:effectLst/>
          <a:extLst>
            <a:ext uri="{909E8E84-426E-40DD-AFC4-6F175D3DCCD1}">
              <a14:hiddenFill xmlns:a14="http://schemas.microsoft.com/office/drawing/2010/main">
                <a:solidFill>
                  <a:srgbClr val="FFFFFF"/>
                </a:solidFill>
              </a14:hiddenFill>
            </a:ext>
          </a:extLst>
        </p:spPr>
      </p:pic>
      <p:sp>
        <p:nvSpPr>
          <p:cNvPr id="5173" name="Rectangle 5172">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400" dirty="0">
                <a:solidFill>
                  <a:srgbClr val="EBEBEB"/>
                </a:solidFill>
              </a:rPr>
              <a:t>The scatter plot of Launch Site vs Flight Number shows that:</a:t>
            </a:r>
          </a:p>
          <a:p>
            <a:pPr>
              <a:lnSpc>
                <a:spcPct val="90000"/>
              </a:lnSpc>
            </a:pPr>
            <a:r>
              <a:rPr lang="en-US" sz="1400" dirty="0">
                <a:solidFill>
                  <a:srgbClr val="EBEBEB"/>
                </a:solidFill>
              </a:rPr>
              <a:t>The more flights at the launch site, the higher the success rate of the launch site</a:t>
            </a:r>
          </a:p>
          <a:p>
            <a:pPr>
              <a:lnSpc>
                <a:spcPct val="90000"/>
              </a:lnSpc>
            </a:pPr>
            <a:r>
              <a:rPr lang="en-US" sz="1400" dirty="0">
                <a:solidFill>
                  <a:srgbClr val="EBEBEB"/>
                </a:solidFill>
              </a:rPr>
              <a:t>Early flights (flight numbers &lt; 30) were launched from CCAFS SLC 40 but were usually unsuccessful.</a:t>
            </a:r>
          </a:p>
          <a:p>
            <a:pPr>
              <a:lnSpc>
                <a:spcPct val="90000"/>
              </a:lnSpc>
            </a:pPr>
            <a:r>
              <a:rPr lang="en-US" sz="1400" dirty="0">
                <a:solidFill>
                  <a:srgbClr val="EBEBEB"/>
                </a:solidFill>
              </a:rPr>
              <a:t>While flights from VAFB SLC 4E also showed this trend, the earlier flights were less successful.</a:t>
            </a:r>
          </a:p>
          <a:p>
            <a:pPr>
              <a:lnSpc>
                <a:spcPct val="90000"/>
              </a:lnSpc>
            </a:pPr>
            <a:r>
              <a:rPr lang="en-US" sz="1400" dirty="0">
                <a:solidFill>
                  <a:srgbClr val="EBEBEB"/>
                </a:solidFill>
              </a:rPr>
              <a:t>KSC LC 39A did not launch earlier flights, so launches from this site were more successful.</a:t>
            </a:r>
          </a:p>
          <a:p>
            <a:pPr>
              <a:lnSpc>
                <a:spcPct val="90000"/>
              </a:lnSpc>
            </a:pPr>
            <a:r>
              <a:rPr lang="en-US" sz="1400" dirty="0">
                <a:solidFill>
                  <a:srgbClr val="EBEBEB"/>
                </a:solidFill>
              </a:rPr>
              <a:t>Flights number  more than 30, there are much more successful landings (level = 1).</a:t>
            </a:r>
          </a:p>
          <a:p>
            <a:pPr>
              <a:lnSpc>
                <a:spcPct val="90000"/>
              </a:lnSpc>
            </a:pPr>
            <a:endParaRPr lang="en-US" sz="1400" dirty="0">
              <a:solidFill>
                <a:srgbClr val="EBEBEB"/>
              </a:solidFill>
            </a:endParaRPr>
          </a:p>
          <a:p>
            <a:pPr marL="0" indent="0">
              <a:lnSpc>
                <a:spcPct val="90000"/>
              </a:lnSpc>
            </a:pPr>
            <a:endParaRPr lang="en-US" sz="1400" dirty="0">
              <a:solidFill>
                <a:srgbClr val="EBEBEB"/>
              </a:solidFill>
            </a:endParaRPr>
          </a:p>
        </p:txBody>
      </p:sp>
    </p:spTree>
    <p:extLst>
      <p:ext uri="{BB962C8B-B14F-4D97-AF65-F5344CB8AC3E}">
        <p14:creationId xmlns:p14="http://schemas.microsoft.com/office/powerpoint/2010/main" val="346575496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5" name="Picture 717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77" name="Picture 717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179" name="Oval 717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181" name="Picture 718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183" name="Picture 718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185" name="Rectangle 718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187" name="Rectangle 7186">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Payload  vs Launch Site</a:t>
            </a:r>
          </a:p>
        </p:txBody>
      </p:sp>
      <p:sp>
        <p:nvSpPr>
          <p:cNvPr id="7189"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191" name="Freeform: Shape 7190">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170" name="Picture 2">
            <a:extLst>
              <a:ext uri="{FF2B5EF4-FFF2-40B4-BE49-F238E27FC236}">
                <a16:creationId xmlns:a16="http://schemas.microsoft.com/office/drawing/2014/main" id="{6A84CF4D-B565-628A-89BE-7E43B429366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1630535"/>
            <a:ext cx="5449889" cy="3596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7193" name="Rectangle 7192">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400" dirty="0">
                <a:solidFill>
                  <a:srgbClr val="EBEBEB"/>
                </a:solidFill>
              </a:rPr>
              <a:t>The scatter plot of Launch Site vs Payload shows that:</a:t>
            </a:r>
          </a:p>
          <a:p>
            <a:pPr>
              <a:lnSpc>
                <a:spcPct val="90000"/>
              </a:lnSpc>
            </a:pPr>
            <a:r>
              <a:rPr lang="en-US" sz="1300" dirty="0">
                <a:solidFill>
                  <a:srgbClr val="EBEBEB"/>
                </a:solidFill>
              </a:rPr>
              <a:t>Green indicates a successful launch; purple indicates a failed launch.</a:t>
            </a:r>
          </a:p>
          <a:p>
            <a:pPr>
              <a:lnSpc>
                <a:spcPct val="90000"/>
              </a:lnSpc>
            </a:pPr>
            <a:r>
              <a:rPr lang="en-US" sz="1300" dirty="0">
                <a:solidFill>
                  <a:srgbClr val="EBEBEB"/>
                </a:solidFill>
              </a:rPr>
              <a:t>Payload mass seems to fall mostly between 0-6000kg. Very few successful landings above a payload mass of about 7,000kg, but there is also much less data on these heavier launches.</a:t>
            </a:r>
          </a:p>
          <a:p>
            <a:pPr>
              <a:lnSpc>
                <a:spcPct val="90000"/>
              </a:lnSpc>
            </a:pPr>
            <a:r>
              <a:rPr lang="en-US" sz="1300" dirty="0">
                <a:solidFill>
                  <a:srgbClr val="EBEBEB"/>
                </a:solidFill>
              </a:rPr>
              <a:t>No clear correlation between payload mass and success rate for a given launch site.</a:t>
            </a:r>
          </a:p>
          <a:p>
            <a:pPr>
              <a:lnSpc>
                <a:spcPct val="90000"/>
              </a:lnSpc>
            </a:pPr>
            <a:r>
              <a:rPr lang="en-US" sz="1300" dirty="0">
                <a:solidFill>
                  <a:srgbClr val="EBEBEB"/>
                </a:solidFill>
              </a:rPr>
              <a:t>Different launch sites also appear to use different payload masses. All sites launched a variety of payload masses, with most launches from CCAFS SLC 40 being relatively light payloads (with some outliers).</a:t>
            </a:r>
          </a:p>
        </p:txBody>
      </p:sp>
    </p:spTree>
    <p:extLst>
      <p:ext uri="{BB962C8B-B14F-4D97-AF65-F5344CB8AC3E}">
        <p14:creationId xmlns:p14="http://schemas.microsoft.com/office/powerpoint/2010/main" val="217426436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8930" y="2438400"/>
            <a:ext cx="61881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Executive Summary</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Introduction</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Methodology</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Exploratory Data Analysis</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Results</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Conclusion</a:t>
            </a:r>
          </a:p>
          <a:p>
            <a:pPr defTabSz="457200">
              <a:buClr>
                <a:schemeClr val="bg2">
                  <a:lumMod val="40000"/>
                  <a:lumOff val="60000"/>
                </a:schemeClr>
              </a:buClr>
              <a:buSzPct val="80000"/>
              <a:buFont typeface="Wingdings 3" charset="2"/>
              <a:buChar char=""/>
            </a:pPr>
            <a:r>
              <a:rPr lang="en-US" dirty="0">
                <a:solidFill>
                  <a:srgbClr val="FFFFFF"/>
                </a:solidFill>
                <a:latin typeface="+mj-lt"/>
                <a:ea typeface="+mj-ea"/>
                <a:cs typeface="+mj-cs"/>
              </a:rPr>
              <a:t>Appendix</a:t>
            </a:r>
          </a:p>
        </p:txBody>
      </p:sp>
      <p:pic>
        <p:nvPicPr>
          <p:cNvPr id="5" name="Picture 4">
            <a:extLst>
              <a:ext uri="{FF2B5EF4-FFF2-40B4-BE49-F238E27FC236}">
                <a16:creationId xmlns:a16="http://schemas.microsoft.com/office/drawing/2014/main" id="{07C4A575-C485-E696-5F6D-77DD08D3D4C6}"/>
              </a:ext>
            </a:extLst>
          </p:cNvPr>
          <p:cNvPicPr>
            <a:picLocks noChangeAspect="1"/>
          </p:cNvPicPr>
          <p:nvPr/>
        </p:nvPicPr>
        <p:blipFill rotWithShape="1">
          <a:blip r:embed="rId4"/>
          <a:srcRect l="10955" r="1500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9" name="Picture 819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201" name="Picture 820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03" name="Oval 820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05" name="Picture 820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207" name="Picture 820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209" name="Rectangle 820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11" name="Rectangle 82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Success Rate vs Orbit Type</a:t>
            </a:r>
          </a:p>
        </p:txBody>
      </p:sp>
      <p:sp>
        <p:nvSpPr>
          <p:cNvPr id="82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215" name="Freeform: Shape 82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194" name="Picture 2" descr="Chart, bar chart&#10;&#10;Description automatically generated">
            <a:extLst>
              <a:ext uri="{FF2B5EF4-FFF2-40B4-BE49-F238E27FC236}">
                <a16:creationId xmlns:a16="http://schemas.microsoft.com/office/drawing/2014/main" id="{400584CC-9F55-7380-71C2-C594B7C0B84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1351228"/>
            <a:ext cx="5449889" cy="41555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8217" name="Rectangle 82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400" dirty="0">
                <a:solidFill>
                  <a:srgbClr val="EBEBEB"/>
                </a:solidFill>
              </a:rPr>
              <a:t>A bar graph of success rate versus orbit type shows that the following tracks have the highest (100%) success rate:</a:t>
            </a:r>
          </a:p>
          <a:p>
            <a:pPr>
              <a:lnSpc>
                <a:spcPct val="90000"/>
              </a:lnSpc>
            </a:pPr>
            <a:r>
              <a:rPr lang="en-US" sz="1400" dirty="0">
                <a:solidFill>
                  <a:srgbClr val="EBEBEB"/>
                </a:solidFill>
              </a:rPr>
              <a:t>ES-L1 (1), GEO (1), HEO (1) have 100% success rate (sample sizes in parenthesis)  SSO (5) has 100% success rate</a:t>
            </a:r>
          </a:p>
          <a:p>
            <a:pPr>
              <a:lnSpc>
                <a:spcPct val="90000"/>
              </a:lnSpc>
            </a:pPr>
            <a:r>
              <a:rPr lang="en-US" sz="1400" dirty="0">
                <a:solidFill>
                  <a:srgbClr val="EBEBEB"/>
                </a:solidFill>
              </a:rPr>
              <a:t>VLEO (14) has decent success rate and attempts</a:t>
            </a:r>
          </a:p>
          <a:p>
            <a:pPr>
              <a:lnSpc>
                <a:spcPct val="90000"/>
              </a:lnSpc>
            </a:pPr>
            <a:r>
              <a:rPr lang="en-US" sz="1400" dirty="0">
                <a:solidFill>
                  <a:srgbClr val="EBEBEB"/>
                </a:solidFill>
              </a:rPr>
              <a:t>GTO (27) has the around 50% success rate but largest sample</a:t>
            </a:r>
          </a:p>
          <a:p>
            <a:pPr>
              <a:lnSpc>
                <a:spcPct val="90000"/>
              </a:lnSpc>
            </a:pPr>
            <a:r>
              <a:rPr lang="en-US" sz="1400" dirty="0">
                <a:solidFill>
                  <a:srgbClr val="EBEBEB"/>
                </a:solidFill>
              </a:rPr>
              <a:t>SO (1) has 0% success rate</a:t>
            </a:r>
          </a:p>
          <a:p>
            <a:pPr marL="0" indent="0">
              <a:lnSpc>
                <a:spcPct val="90000"/>
              </a:lnSpc>
              <a:buNone/>
            </a:pPr>
            <a:endParaRPr lang="en-US" sz="1400" dirty="0">
              <a:solidFill>
                <a:srgbClr val="EBEBEB"/>
              </a:solidFill>
            </a:endParaRPr>
          </a:p>
        </p:txBody>
      </p:sp>
    </p:spTree>
    <p:extLst>
      <p:ext uri="{BB962C8B-B14F-4D97-AF65-F5344CB8AC3E}">
        <p14:creationId xmlns:p14="http://schemas.microsoft.com/office/powerpoint/2010/main" val="230020620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3" name="Picture 922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225" name="Picture 922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227" name="Oval 922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29" name="Picture 922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231" name="Picture 923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233" name="Rectangle 923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235" name="Rectangle 92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Flight Number vs Orbit type</a:t>
            </a:r>
          </a:p>
        </p:txBody>
      </p:sp>
      <p:sp>
        <p:nvSpPr>
          <p:cNvPr id="92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239" name="Freeform: Shape 92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9218" name="Picture 2" descr="Chart, scatter chart&#10;&#10;Description automatically generated">
            <a:extLst>
              <a:ext uri="{FF2B5EF4-FFF2-40B4-BE49-F238E27FC236}">
                <a16:creationId xmlns:a16="http://schemas.microsoft.com/office/drawing/2014/main" id="{31588896-2E83-8262-CDCB-1323F1A81A6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1419352"/>
            <a:ext cx="5449889" cy="4019292"/>
          </a:xfrm>
          <a:prstGeom prst="rect">
            <a:avLst/>
          </a:prstGeom>
          <a:noFill/>
          <a:effectLst/>
          <a:extLst>
            <a:ext uri="{909E8E84-426E-40DD-AFC4-6F175D3DCCD1}">
              <a14:hiddenFill xmlns:a14="http://schemas.microsoft.com/office/drawing/2010/main">
                <a:solidFill>
                  <a:srgbClr val="FFFFFF"/>
                </a:solidFill>
              </a14:hiddenFill>
            </a:ext>
          </a:extLst>
        </p:spPr>
      </p:pic>
      <p:sp>
        <p:nvSpPr>
          <p:cNvPr id="9241" name="Rectangle 92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700" dirty="0">
                <a:solidFill>
                  <a:srgbClr val="EBEBEB"/>
                </a:solidFill>
              </a:rPr>
              <a:t>The scatterplot of orbit types versus flight numbers shows some useful things that the previous plots did not, such as:</a:t>
            </a:r>
          </a:p>
          <a:p>
            <a:pPr>
              <a:lnSpc>
                <a:spcPct val="90000"/>
              </a:lnSpc>
            </a:pPr>
            <a:r>
              <a:rPr lang="en-US" sz="1700" dirty="0">
                <a:solidFill>
                  <a:srgbClr val="EBEBEB"/>
                </a:solidFill>
              </a:rPr>
              <a:t>Launch Orbit preference changed to Flight Number.</a:t>
            </a:r>
          </a:p>
          <a:p>
            <a:pPr>
              <a:lnSpc>
                <a:spcPct val="90000"/>
              </a:lnSpc>
            </a:pPr>
            <a:r>
              <a:rPr lang="en-US" sz="1700" dirty="0">
                <a:solidFill>
                  <a:srgbClr val="EBEBEB"/>
                </a:solidFill>
              </a:rPr>
              <a:t>Launch Outcome seems to correlate with this preference.</a:t>
            </a:r>
          </a:p>
          <a:p>
            <a:pPr>
              <a:lnSpc>
                <a:spcPct val="90000"/>
              </a:lnSpc>
            </a:pPr>
            <a:r>
              <a:rPr lang="en-US" sz="1700" dirty="0">
                <a:solidFill>
                  <a:srgbClr val="EBEBEB"/>
                </a:solidFill>
              </a:rPr>
              <a:t>SpaceX started in LEO orbit, had some success in LEO, and returned to VLEO for recent launches</a:t>
            </a:r>
          </a:p>
          <a:p>
            <a:pPr>
              <a:lnSpc>
                <a:spcPct val="90000"/>
              </a:lnSpc>
            </a:pPr>
            <a:r>
              <a:rPr lang="en-US" sz="1700" dirty="0">
                <a:solidFill>
                  <a:srgbClr val="EBEBEB"/>
                </a:solidFill>
              </a:rPr>
              <a:t>SpaceX seems to do better in lower or sun-synchronous orbits</a:t>
            </a:r>
          </a:p>
        </p:txBody>
      </p:sp>
    </p:spTree>
    <p:extLst>
      <p:ext uri="{BB962C8B-B14F-4D97-AF65-F5344CB8AC3E}">
        <p14:creationId xmlns:p14="http://schemas.microsoft.com/office/powerpoint/2010/main" val="229182639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71" name="Picture 112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273" name="Picture 112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275" name="Oval 112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277" name="Picture 112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279" name="Picture 112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81" name="Rectangle 112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83" name="Rectangle 1128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Payload vs Orbit type</a:t>
            </a:r>
          </a:p>
        </p:txBody>
      </p:sp>
      <p:sp>
        <p:nvSpPr>
          <p:cNvPr id="1128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287" name="Freeform: Shape 1128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266" name="Picture 2">
            <a:extLst>
              <a:ext uri="{FF2B5EF4-FFF2-40B4-BE49-F238E27FC236}">
                <a16:creationId xmlns:a16="http://schemas.microsoft.com/office/drawing/2014/main" id="{D53AA9EF-7887-E155-3772-A8008F51602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1453414"/>
            <a:ext cx="5449889" cy="3951169"/>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289" name="Rectangle 1128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600" dirty="0">
                <a:solidFill>
                  <a:srgbClr val="EBEBEB"/>
                </a:solidFill>
              </a:rPr>
              <a:t>This scatter plot of Orbit Type vs Payload Mass shows that:</a:t>
            </a:r>
          </a:p>
          <a:p>
            <a:pPr>
              <a:lnSpc>
                <a:spcPct val="90000"/>
              </a:lnSpc>
            </a:pPr>
            <a:r>
              <a:rPr lang="en-US" sz="1600" dirty="0">
                <a:solidFill>
                  <a:srgbClr val="EBEBEB"/>
                </a:solidFill>
              </a:rPr>
              <a:t>Payload mass appears to be orbit-dependent</a:t>
            </a:r>
          </a:p>
          <a:p>
            <a:pPr>
              <a:lnSpc>
                <a:spcPct val="90000"/>
              </a:lnSpc>
            </a:pPr>
            <a:r>
              <a:rPr lang="en-US" sz="1600" dirty="0">
                <a:solidFill>
                  <a:srgbClr val="EBEBEB"/>
                </a:solidFill>
              </a:rPr>
              <a:t>PO, International Space Station and Leo track are more successful with heavy loads</a:t>
            </a:r>
          </a:p>
          <a:p>
            <a:pPr>
              <a:lnSpc>
                <a:spcPct val="90000"/>
              </a:lnSpc>
            </a:pPr>
            <a:r>
              <a:rPr lang="en-US" sz="1600" dirty="0">
                <a:solidFill>
                  <a:srgbClr val="EBEBEB"/>
                </a:solidFill>
              </a:rPr>
              <a:t>For GTO, the relationship between payload mass and success rate is unclear.</a:t>
            </a:r>
          </a:p>
          <a:p>
            <a:pPr>
              <a:lnSpc>
                <a:spcPct val="90000"/>
              </a:lnSpc>
            </a:pPr>
            <a:r>
              <a:rPr lang="en-US" sz="1600" dirty="0">
                <a:solidFill>
                  <a:srgbClr val="EBEBEB"/>
                </a:solidFill>
              </a:rPr>
              <a:t>Another most successful orbital VLEO only has payload mass values at the high end of the range</a:t>
            </a:r>
          </a:p>
        </p:txBody>
      </p:sp>
    </p:spTree>
    <p:extLst>
      <p:ext uri="{BB962C8B-B14F-4D97-AF65-F5344CB8AC3E}">
        <p14:creationId xmlns:p14="http://schemas.microsoft.com/office/powerpoint/2010/main" val="221183997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7" name="Picture 1024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249" name="Picture 1024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51" name="Oval 1025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253" name="Picture 1025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255" name="Picture 1025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257" name="Rectangle 1025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259" name="Rectangle 1025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a:solidFill>
                  <a:srgbClr val="EBEBEB"/>
                </a:solidFill>
                <a:latin typeface="+mj-lt"/>
                <a:ea typeface="+mj-ea"/>
                <a:cs typeface="+mj-cs"/>
              </a:rPr>
              <a:t>Launch Success Yearly Trend</a:t>
            </a:r>
          </a:p>
        </p:txBody>
      </p:sp>
      <p:sp>
        <p:nvSpPr>
          <p:cNvPr id="1026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0263" name="Freeform: Shape 1026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0242" name="Picture 2">
            <a:extLst>
              <a:ext uri="{FF2B5EF4-FFF2-40B4-BE49-F238E27FC236}">
                <a16:creationId xmlns:a16="http://schemas.microsoft.com/office/drawing/2014/main" id="{EB93A2D6-D94F-EAD0-3D5E-A65885778AC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3992" y="1351228"/>
            <a:ext cx="5449889" cy="41555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265" name="Rectangle 1026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dirty="0">
                <a:solidFill>
                  <a:srgbClr val="EBEBEB"/>
                </a:solidFill>
              </a:rPr>
              <a:t>The line chart of yearly average success rate shows that:</a:t>
            </a:r>
          </a:p>
          <a:p>
            <a:pPr>
              <a:lnSpc>
                <a:spcPct val="90000"/>
              </a:lnSpc>
            </a:pPr>
            <a:r>
              <a:rPr lang="en-US" dirty="0">
                <a:solidFill>
                  <a:srgbClr val="EBEBEB"/>
                </a:solidFill>
              </a:rPr>
              <a:t>Between 2010 and 2013, all landings were unsuccessful (as the success rate is 0).</a:t>
            </a:r>
          </a:p>
          <a:p>
            <a:pPr>
              <a:lnSpc>
                <a:spcPct val="90000"/>
              </a:lnSpc>
            </a:pPr>
            <a:r>
              <a:rPr lang="en-US" dirty="0">
                <a:solidFill>
                  <a:srgbClr val="EBEBEB"/>
                </a:solidFill>
              </a:rPr>
              <a:t>Success generally increases over time since 2013 with a slight dip in 2018</a:t>
            </a:r>
          </a:p>
          <a:p>
            <a:pPr>
              <a:lnSpc>
                <a:spcPct val="90000"/>
              </a:lnSpc>
            </a:pPr>
            <a:r>
              <a:rPr lang="en-US" dirty="0">
                <a:solidFill>
                  <a:srgbClr val="EBEBEB"/>
                </a:solidFill>
              </a:rPr>
              <a:t>Success in recent years at around 80%</a:t>
            </a:r>
          </a:p>
          <a:p>
            <a:pPr marL="0" indent="0">
              <a:lnSpc>
                <a:spcPct val="90000"/>
              </a:lnSpc>
            </a:pPr>
            <a:endParaRPr lang="en-US" dirty="0">
              <a:solidFill>
                <a:srgbClr val="EBEBEB"/>
              </a:solidFill>
            </a:endParaRPr>
          </a:p>
        </p:txBody>
      </p:sp>
    </p:spTree>
    <p:extLst>
      <p:ext uri="{BB962C8B-B14F-4D97-AF65-F5344CB8AC3E}">
        <p14:creationId xmlns:p14="http://schemas.microsoft.com/office/powerpoint/2010/main" val="23872200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295" name="Picture 1229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297" name="Picture 1229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299" name="Oval 1229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301" name="Picture 1230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303" name="Picture 1230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305" name="Rectangle 1230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307" name="Rectangle 12306">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Section 3</a:t>
            </a:r>
          </a:p>
          <a:p>
            <a:pPr defTabSz="457200">
              <a:spcBef>
                <a:spcPct val="0"/>
              </a:spcBef>
              <a:spcAft>
                <a:spcPts val="600"/>
              </a:spcAft>
            </a:pPr>
            <a:r>
              <a:rPr lang="en-US" sz="4800" dirty="0">
                <a:solidFill>
                  <a:srgbClr val="EBEBEB"/>
                </a:solidFill>
                <a:latin typeface="+mj-lt"/>
                <a:ea typeface="+mj-ea"/>
                <a:cs typeface="+mj-cs"/>
              </a:rPr>
              <a:t>EDA with SQL</a:t>
            </a:r>
          </a:p>
        </p:txBody>
      </p:sp>
      <p:sp>
        <p:nvSpPr>
          <p:cNvPr id="12309"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290" name="Picture 2" descr="Falcon 9 landing video, Falcon 9 rocket, Falcon 9 rocket landing, SpaceX Tesla, Falcon 9 vertical landing, Falcon 9 VTVL, SpaceX, SpaceX Falcon 9, SpaceX Elon Musk, Elon Musk Falcon 9 landing ">
            <a:extLst>
              <a:ext uri="{FF2B5EF4-FFF2-40B4-BE49-F238E27FC236}">
                <a16:creationId xmlns:a16="http://schemas.microsoft.com/office/drawing/2014/main" id="{790A12A7-D156-5827-713B-A027D759FB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680" r="1952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2311" name="Rectangle 12310">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7035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5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 name="Oval 5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 name="Picture 6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4" name="Picture 6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6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All Launch Site Names</a:t>
            </a:r>
          </a:p>
        </p:txBody>
      </p:sp>
      <p:sp useBgFill="1">
        <p:nvSpPr>
          <p:cNvPr id="74" name="Freeform: Shape 7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Find the names of the unique launch sites.</a:t>
            </a:r>
          </a:p>
          <a:p>
            <a:pPr marL="0" indent="0"/>
            <a:r>
              <a:rPr lang="zh-TW" altLang="en-US" dirty="0"/>
              <a:t>． </a:t>
            </a:r>
            <a:r>
              <a:rPr lang="en-US" dirty="0"/>
              <a:t>Using the word DISTINCT in the query means that it will only</a:t>
            </a:r>
          </a:p>
          <a:p>
            <a:pPr marL="0" indent="0"/>
            <a:r>
              <a:rPr lang="zh-TW" altLang="en-US" dirty="0"/>
              <a:t>． </a:t>
            </a:r>
            <a:r>
              <a:rPr lang="en-US" altLang="zh-TW" dirty="0"/>
              <a:t>S</a:t>
            </a:r>
            <a:r>
              <a:rPr lang="en-US" dirty="0"/>
              <a:t>how Unique values in the Launch_Site column from tblSpaceX</a:t>
            </a:r>
          </a:p>
          <a:p>
            <a:endParaRPr lang="en-US" dirty="0"/>
          </a:p>
          <a:p>
            <a:pPr marL="0" indent="0"/>
            <a:endParaRPr lang="en-US" dirty="0"/>
          </a:p>
        </p:txBody>
      </p:sp>
      <p:pic>
        <p:nvPicPr>
          <p:cNvPr id="5" name="Picture 4">
            <a:extLst>
              <a:ext uri="{FF2B5EF4-FFF2-40B4-BE49-F238E27FC236}">
                <a16:creationId xmlns:a16="http://schemas.microsoft.com/office/drawing/2014/main" id="{01A2B5CF-0AB0-80F6-F56A-596241A190BE}"/>
              </a:ext>
            </a:extLst>
          </p:cNvPr>
          <p:cNvPicPr>
            <a:picLocks noChangeAspect="1"/>
          </p:cNvPicPr>
          <p:nvPr/>
        </p:nvPicPr>
        <p:blipFill>
          <a:blip r:embed="rId6"/>
          <a:stretch>
            <a:fillRect/>
          </a:stretch>
        </p:blipFill>
        <p:spPr>
          <a:xfrm>
            <a:off x="6091916" y="2811947"/>
            <a:ext cx="5451627" cy="3134685"/>
          </a:xfrm>
          <a:prstGeom prst="rect">
            <a:avLst/>
          </a:prstGeom>
          <a:effectLst/>
        </p:spPr>
      </p:pic>
    </p:spTree>
    <p:extLst>
      <p:ext uri="{BB962C8B-B14F-4D97-AF65-F5344CB8AC3E}">
        <p14:creationId xmlns:p14="http://schemas.microsoft.com/office/powerpoint/2010/main" val="337234776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1" name="Picture 8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3" name="Oval 8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5" name="Picture 8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7" name="Picture 8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9" name="Rectangle 8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b="0" i="0" kern="1200">
                <a:solidFill>
                  <a:srgbClr val="EBEBEB"/>
                </a:solidFill>
                <a:latin typeface="+mj-lt"/>
                <a:ea typeface="+mj-ea"/>
                <a:cs typeface="+mj-cs"/>
              </a:rPr>
              <a:t>Launch Site Names Beginning with `CCA`</a:t>
            </a:r>
          </a:p>
        </p:txBody>
      </p:sp>
      <p:sp useBgFill="1">
        <p:nvSpPr>
          <p:cNvPr id="97" name="Freeform: Shape 9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Find 5 records where launch sites begin with ‘CCA’.</a:t>
            </a:r>
          </a:p>
          <a:p>
            <a:pPr marL="0" indent="0"/>
            <a:r>
              <a:rPr lang="zh-TW" altLang="en-US" dirty="0"/>
              <a:t>．</a:t>
            </a:r>
            <a:r>
              <a:rPr lang="en-US" dirty="0"/>
              <a:t>Using LIMIT 5 fetches only 5 records, and the LIKE keyword is used with the wild card ‘CCA%’ to retrieve string values beginning with ‘CCA’. </a:t>
            </a:r>
          </a:p>
          <a:p>
            <a:pPr marL="0" indent="0"/>
            <a:endParaRPr lang="en-US" dirty="0"/>
          </a:p>
          <a:p>
            <a:pPr marL="0" indent="0"/>
            <a:endParaRPr lang="en-US" dirty="0"/>
          </a:p>
        </p:txBody>
      </p:sp>
      <p:pic>
        <p:nvPicPr>
          <p:cNvPr id="3" name="Picture 2">
            <a:extLst>
              <a:ext uri="{FF2B5EF4-FFF2-40B4-BE49-F238E27FC236}">
                <a16:creationId xmlns:a16="http://schemas.microsoft.com/office/drawing/2014/main" id="{CFDF46A1-590E-A18D-1422-36F4969583E5}"/>
              </a:ext>
            </a:extLst>
          </p:cNvPr>
          <p:cNvPicPr>
            <a:picLocks noChangeAspect="1"/>
          </p:cNvPicPr>
          <p:nvPr/>
        </p:nvPicPr>
        <p:blipFill>
          <a:blip r:embed="rId6"/>
          <a:stretch>
            <a:fillRect/>
          </a:stretch>
        </p:blipFill>
        <p:spPr>
          <a:xfrm>
            <a:off x="6091916" y="3329852"/>
            <a:ext cx="5451627" cy="2098876"/>
          </a:xfrm>
          <a:prstGeom prst="rect">
            <a:avLst/>
          </a:prstGeom>
          <a:effectLst/>
        </p:spPr>
      </p:pic>
    </p:spTree>
    <p:extLst>
      <p:ext uri="{BB962C8B-B14F-4D97-AF65-F5344CB8AC3E}">
        <p14:creationId xmlns:p14="http://schemas.microsoft.com/office/powerpoint/2010/main" val="308540181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7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8" name="Rectangle 8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Total Payload Mass</a:t>
            </a:r>
          </a:p>
        </p:txBody>
      </p:sp>
      <p:sp useBgFill="1">
        <p:nvSpPr>
          <p:cNvPr id="96" name="Freeform: Shape 9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Calculate the total payload carried by boosters from NASA.</a:t>
            </a:r>
          </a:p>
          <a:p>
            <a:pPr marL="0" indent="0"/>
            <a:r>
              <a:rPr lang="zh-TW" altLang="en-US" dirty="0"/>
              <a:t>． </a:t>
            </a:r>
            <a:r>
              <a:rPr lang="en-US" dirty="0"/>
              <a:t>This query sums the total payload  mass in kg where NASA was the customer.</a:t>
            </a:r>
          </a:p>
          <a:p>
            <a:pPr marL="0" indent="0"/>
            <a:r>
              <a:rPr lang="zh-TW" altLang="en-US" dirty="0"/>
              <a:t>． </a:t>
            </a:r>
            <a:r>
              <a:rPr lang="en-US" dirty="0"/>
              <a:t>CRS stands for Commercial Resupply Services which indicates that these payloads were sent to the International Space Station  (ISS).</a:t>
            </a:r>
          </a:p>
          <a:p>
            <a:pPr marL="0" indent="0"/>
            <a:endParaRPr lang="en-US" dirty="0"/>
          </a:p>
          <a:p>
            <a:pPr marL="0" indent="0"/>
            <a:endParaRPr lang="en-US" dirty="0"/>
          </a:p>
        </p:txBody>
      </p:sp>
      <p:pic>
        <p:nvPicPr>
          <p:cNvPr id="6" name="Picture 5">
            <a:extLst>
              <a:ext uri="{FF2B5EF4-FFF2-40B4-BE49-F238E27FC236}">
                <a16:creationId xmlns:a16="http://schemas.microsoft.com/office/drawing/2014/main" id="{BEEE25BF-7426-44C8-7D70-4C74FB0DD46D}"/>
              </a:ext>
            </a:extLst>
          </p:cNvPr>
          <p:cNvPicPr>
            <a:picLocks noChangeAspect="1"/>
          </p:cNvPicPr>
          <p:nvPr/>
        </p:nvPicPr>
        <p:blipFill>
          <a:blip r:embed="rId6"/>
          <a:stretch>
            <a:fillRect/>
          </a:stretch>
        </p:blipFill>
        <p:spPr>
          <a:xfrm>
            <a:off x="6091916" y="3534288"/>
            <a:ext cx="5451627" cy="1690004"/>
          </a:xfrm>
          <a:prstGeom prst="rect">
            <a:avLst/>
          </a:prstGeom>
          <a:effectLst/>
        </p:spPr>
      </p:pic>
    </p:spTree>
    <p:extLst>
      <p:ext uri="{BB962C8B-B14F-4D97-AF65-F5344CB8AC3E}">
        <p14:creationId xmlns:p14="http://schemas.microsoft.com/office/powerpoint/2010/main" val="57782423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9" name="Picture 5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1" name="Oval 6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3" name="Picture 6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6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6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Average Payload Mass by F9 v1.1</a:t>
            </a:r>
          </a:p>
        </p:txBody>
      </p:sp>
      <p:sp useBgFill="1">
        <p:nvSpPr>
          <p:cNvPr id="75" name="Freeform: Shape 7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TW" dirty="0"/>
              <a:t>Calculate the average payload mass carried by booster version F9 v1.1.</a:t>
            </a:r>
          </a:p>
          <a:p>
            <a:pPr marL="0" indent="0"/>
            <a:r>
              <a:rPr lang="zh-TW" altLang="en-US" dirty="0"/>
              <a:t>． </a:t>
            </a:r>
            <a:r>
              <a:rPr lang="en-US" dirty="0"/>
              <a:t>This query calculates the average payload mass or launches which used booster version F9 v1.1</a:t>
            </a:r>
          </a:p>
          <a:p>
            <a:pPr marL="0" indent="0"/>
            <a:r>
              <a:rPr lang="zh-TW" altLang="en-US" dirty="0"/>
              <a:t>． </a:t>
            </a:r>
            <a:r>
              <a:rPr lang="en-US" dirty="0"/>
              <a:t>Average payload mass of F9 1.1 is on the low end of our payload mass range</a:t>
            </a:r>
          </a:p>
          <a:p>
            <a:pPr marL="0" indent="0"/>
            <a:endParaRPr lang="en-US" dirty="0"/>
          </a:p>
          <a:p>
            <a:pPr marL="0" indent="0"/>
            <a:endParaRPr lang="en-US" dirty="0"/>
          </a:p>
        </p:txBody>
      </p:sp>
      <p:pic>
        <p:nvPicPr>
          <p:cNvPr id="5" name="Picture 4">
            <a:extLst>
              <a:ext uri="{FF2B5EF4-FFF2-40B4-BE49-F238E27FC236}">
                <a16:creationId xmlns:a16="http://schemas.microsoft.com/office/drawing/2014/main" id="{B5B2A509-E84D-D6CA-99CE-2917AF26D7F2}"/>
              </a:ext>
            </a:extLst>
          </p:cNvPr>
          <p:cNvPicPr>
            <a:picLocks noChangeAspect="1"/>
          </p:cNvPicPr>
          <p:nvPr/>
        </p:nvPicPr>
        <p:blipFill>
          <a:blip r:embed="rId6"/>
          <a:stretch>
            <a:fillRect/>
          </a:stretch>
        </p:blipFill>
        <p:spPr>
          <a:xfrm>
            <a:off x="6091916" y="3609248"/>
            <a:ext cx="5451627" cy="1540084"/>
          </a:xfrm>
          <a:prstGeom prst="rect">
            <a:avLst/>
          </a:prstGeom>
          <a:effectLst/>
        </p:spPr>
      </p:pic>
    </p:spTree>
    <p:extLst>
      <p:ext uri="{BB962C8B-B14F-4D97-AF65-F5344CB8AC3E}">
        <p14:creationId xmlns:p14="http://schemas.microsoft.com/office/powerpoint/2010/main" val="331295191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0"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a:solidFill>
                  <a:srgbClr val="EBEBEB"/>
                </a:solidFill>
                <a:latin typeface="+mj-lt"/>
                <a:ea typeface="+mj-ea"/>
                <a:cs typeface="+mj-cs"/>
              </a:rPr>
              <a:t>First Successful Ground Landing Date</a:t>
            </a:r>
          </a:p>
        </p:txBody>
      </p:sp>
      <p:sp useBgFill="1">
        <p:nvSpPr>
          <p:cNvPr id="62" name="Freeform: Shape 6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TW" dirty="0"/>
              <a:t>Find the dates of the first successful landing outcome on ground pad.</a:t>
            </a:r>
          </a:p>
          <a:p>
            <a:pPr marL="0" indent="0"/>
            <a:r>
              <a:rPr lang="zh-TW" altLang="en-US" dirty="0"/>
              <a:t>． </a:t>
            </a:r>
            <a:r>
              <a:rPr lang="en-US" dirty="0"/>
              <a:t>This query returns the first successful ground pad landing date.</a:t>
            </a:r>
          </a:p>
          <a:p>
            <a:pPr marL="0" indent="0"/>
            <a:r>
              <a:rPr lang="zh-TW" altLang="en-US" dirty="0"/>
              <a:t>． </a:t>
            </a:r>
            <a:r>
              <a:rPr lang="en-US" dirty="0"/>
              <a:t>First ground pad landing wasn’t until the end of 2015.</a:t>
            </a:r>
          </a:p>
          <a:p>
            <a:pPr marL="0" indent="0"/>
            <a:r>
              <a:rPr lang="zh-TW" altLang="en-US" dirty="0"/>
              <a:t>． </a:t>
            </a:r>
            <a:r>
              <a:rPr lang="en-US" dirty="0"/>
              <a:t>Successful landings in general appear starting 2014.</a:t>
            </a:r>
          </a:p>
          <a:p>
            <a:pPr marL="0" indent="0"/>
            <a:endParaRPr lang="en-US" dirty="0"/>
          </a:p>
          <a:p>
            <a:pPr marL="0" indent="0"/>
            <a:endParaRPr lang="en-US" dirty="0"/>
          </a:p>
        </p:txBody>
      </p:sp>
      <p:pic>
        <p:nvPicPr>
          <p:cNvPr id="6" name="Picture 5">
            <a:extLst>
              <a:ext uri="{FF2B5EF4-FFF2-40B4-BE49-F238E27FC236}">
                <a16:creationId xmlns:a16="http://schemas.microsoft.com/office/drawing/2014/main" id="{471F0B4E-78FD-0EAE-010A-69C2F650476E}"/>
              </a:ext>
            </a:extLst>
          </p:cNvPr>
          <p:cNvPicPr>
            <a:picLocks noChangeAspect="1"/>
          </p:cNvPicPr>
          <p:nvPr/>
        </p:nvPicPr>
        <p:blipFill>
          <a:blip r:embed="rId6"/>
          <a:stretch>
            <a:fillRect/>
          </a:stretch>
        </p:blipFill>
        <p:spPr>
          <a:xfrm>
            <a:off x="6091916" y="3316223"/>
            <a:ext cx="5451627" cy="2126133"/>
          </a:xfrm>
          <a:prstGeom prst="rect">
            <a:avLst/>
          </a:prstGeom>
          <a:effectLst/>
        </p:spPr>
      </p:pic>
    </p:spTree>
    <p:extLst>
      <p:ext uri="{BB962C8B-B14F-4D97-AF65-F5344CB8AC3E}">
        <p14:creationId xmlns:p14="http://schemas.microsoft.com/office/powerpoint/2010/main" val="374984260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8930" y="2035506"/>
            <a:ext cx="6188189" cy="418831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3600" dirty="0">
                <a:solidFill>
                  <a:srgbClr val="FFFFFF"/>
                </a:solidFill>
                <a:latin typeface="+mj-lt"/>
                <a:ea typeface="+mj-ea"/>
                <a:cs typeface="+mj-cs"/>
              </a:rPr>
              <a:t>Summary of methodologies</a:t>
            </a:r>
          </a:p>
          <a:p>
            <a:pPr marL="0" indent="0" defTabSz="457200">
              <a:buClr>
                <a:schemeClr val="bg2">
                  <a:lumMod val="40000"/>
                  <a:lumOff val="60000"/>
                </a:schemeClr>
              </a:buClr>
              <a:buSzPct val="80000"/>
              <a:buNone/>
            </a:pPr>
            <a:r>
              <a:rPr lang="en-US" dirty="0">
                <a:solidFill>
                  <a:srgbClr val="FFFFFF"/>
                </a:solidFill>
                <a:latin typeface="+mj-lt"/>
                <a:ea typeface="+mj-ea"/>
                <a:cs typeface="+mj-cs"/>
              </a:rPr>
              <a:t>This project is following the </a:t>
            </a:r>
            <a:r>
              <a:rPr lang="en-US" i="1" dirty="0">
                <a:solidFill>
                  <a:srgbClr val="FFFFFF"/>
                </a:solidFill>
                <a:latin typeface="+mj-lt"/>
                <a:ea typeface="+mj-ea"/>
                <a:cs typeface="+mj-cs"/>
              </a:rPr>
              <a:t>Data Science Process</a:t>
            </a:r>
            <a:r>
              <a:rPr lang="en-US" dirty="0">
                <a:solidFill>
                  <a:srgbClr val="FFFFFF"/>
                </a:solidFill>
                <a:latin typeface="+mj-lt"/>
                <a:ea typeface="+mj-ea"/>
                <a:cs typeface="+mj-cs"/>
              </a:rPr>
              <a:t> which including:</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Data Collection</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Data Wrangling </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Exploratory Data Analysis</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Interactive Visual Analytics</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Predictive Analysis (Classification)</a:t>
            </a:r>
          </a:p>
          <a:p>
            <a:pPr marL="0" indent="0" defTabSz="457200">
              <a:buClr>
                <a:schemeClr val="bg2">
                  <a:lumMod val="40000"/>
                  <a:lumOff val="60000"/>
                </a:schemeClr>
              </a:buClr>
              <a:buSzPct val="80000"/>
              <a:buNone/>
            </a:pPr>
            <a:endParaRPr lang="en-US" dirty="0">
              <a:solidFill>
                <a:srgbClr val="FFFFFF"/>
              </a:solidFill>
              <a:latin typeface="+mj-lt"/>
              <a:ea typeface="+mj-ea"/>
              <a:cs typeface="+mj-cs"/>
            </a:endParaRPr>
          </a:p>
          <a:p>
            <a:pPr marL="0" indent="0" defTabSz="457200">
              <a:buClr>
                <a:schemeClr val="bg2">
                  <a:lumMod val="40000"/>
                  <a:lumOff val="60000"/>
                </a:schemeClr>
              </a:buClr>
              <a:buSzPct val="80000"/>
              <a:buNone/>
            </a:pPr>
            <a:r>
              <a:rPr lang="en-US" sz="3600" dirty="0">
                <a:solidFill>
                  <a:srgbClr val="FFFFFF"/>
                </a:solidFill>
                <a:latin typeface="+mj-lt"/>
                <a:ea typeface="+mj-ea"/>
                <a:cs typeface="+mj-cs"/>
              </a:rPr>
              <a:t>Summary of all results</a:t>
            </a:r>
          </a:p>
          <a:p>
            <a:pPr marL="0" indent="0" defTabSz="457200">
              <a:buClr>
                <a:schemeClr val="bg2">
                  <a:lumMod val="40000"/>
                  <a:lumOff val="60000"/>
                </a:schemeClr>
              </a:buClr>
              <a:buSzPct val="80000"/>
              <a:buNone/>
            </a:pPr>
            <a:r>
              <a:rPr lang="en-US" dirty="0">
                <a:solidFill>
                  <a:srgbClr val="FFFFFF"/>
                </a:solidFill>
                <a:latin typeface="+mj-lt"/>
                <a:ea typeface="+mj-ea"/>
                <a:cs typeface="+mj-cs"/>
              </a:rPr>
              <a:t>This project produced the following outputs and visualizations:</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Exploratory Data Analysis (EDA) results </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Geospatial analytics</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Interactive dashboard</a:t>
            </a:r>
          </a:p>
          <a:p>
            <a:pPr marL="514350" indent="-514350" defTabSz="457200">
              <a:buClr>
                <a:schemeClr val="bg2">
                  <a:lumMod val="40000"/>
                  <a:lumOff val="60000"/>
                </a:schemeClr>
              </a:buClr>
              <a:buSzPct val="80000"/>
              <a:buFont typeface="+mj-lt"/>
              <a:buAutoNum type="arabicPeriod"/>
            </a:pPr>
            <a:r>
              <a:rPr lang="en-US" sz="2500" dirty="0">
                <a:solidFill>
                  <a:srgbClr val="FFFFFF"/>
                </a:solidFill>
                <a:latin typeface="+mj-lt"/>
                <a:ea typeface="+mj-ea"/>
                <a:cs typeface="+mj-cs"/>
              </a:rPr>
              <a:t>Predictive analysis of classification models</a:t>
            </a:r>
          </a:p>
        </p:txBody>
      </p:sp>
      <p:pic>
        <p:nvPicPr>
          <p:cNvPr id="3" name="Picture 2">
            <a:extLst>
              <a:ext uri="{FF2B5EF4-FFF2-40B4-BE49-F238E27FC236}">
                <a16:creationId xmlns:a16="http://schemas.microsoft.com/office/drawing/2014/main" id="{6768FAFE-239F-1B4B-CAD7-7CD1056EBE78}"/>
              </a:ext>
            </a:extLst>
          </p:cNvPr>
          <p:cNvPicPr>
            <a:picLocks noChangeAspect="1"/>
          </p:cNvPicPr>
          <p:nvPr/>
        </p:nvPicPr>
        <p:blipFill rotWithShape="1">
          <a:blip r:embed="rId3"/>
          <a:srcRect t="1777" r="1" b="633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b="0" i="0" kern="1200">
                <a:solidFill>
                  <a:srgbClr val="EBEBEB"/>
                </a:solidFill>
                <a:latin typeface="+mj-lt"/>
                <a:ea typeface="+mj-ea"/>
                <a:cs typeface="+mj-cs"/>
              </a:rPr>
              <a:t>Successful Drone Ship Landing with Payload between 4000 and 6000</a:t>
            </a:r>
          </a:p>
        </p:txBody>
      </p:sp>
      <p:sp useBgFill="1">
        <p:nvSpPr>
          <p:cNvPr id="52" name="Freeform: Shape 5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TW" dirty="0"/>
              <a:t>List the names of boosters which have successfully landed on drone ship and had payload mass greater than 4000 but less than 6000.</a:t>
            </a:r>
          </a:p>
          <a:p>
            <a:pPr marL="12700" marR="5080"/>
            <a:r>
              <a:rPr lang="zh-TW" altLang="en-US" dirty="0"/>
              <a:t>． </a:t>
            </a:r>
            <a:r>
              <a:rPr lang="en-US" spc="-5" dirty="0"/>
              <a:t>This </a:t>
            </a:r>
            <a:r>
              <a:rPr lang="en-US" dirty="0"/>
              <a:t>query </a:t>
            </a:r>
            <a:r>
              <a:rPr lang="en-US" spc="-5" dirty="0"/>
              <a:t>returns </a:t>
            </a:r>
            <a:r>
              <a:rPr lang="en-US" dirty="0"/>
              <a:t>the </a:t>
            </a:r>
            <a:r>
              <a:rPr lang="en-US" spc="-20" dirty="0"/>
              <a:t>four  booster </a:t>
            </a:r>
            <a:r>
              <a:rPr lang="en-US" spc="-25" dirty="0"/>
              <a:t>versions </a:t>
            </a:r>
            <a:r>
              <a:rPr lang="en-US" spc="-5" dirty="0"/>
              <a:t>that had  successful </a:t>
            </a:r>
            <a:r>
              <a:rPr lang="en-US" spc="-20" dirty="0"/>
              <a:t>drone </a:t>
            </a:r>
            <a:r>
              <a:rPr lang="en-US" spc="-5" dirty="0"/>
              <a:t>ship</a:t>
            </a:r>
            <a:r>
              <a:rPr lang="en-US" spc="-100" dirty="0"/>
              <a:t> </a:t>
            </a:r>
            <a:r>
              <a:rPr lang="en-US" dirty="0"/>
              <a:t>landings  and a </a:t>
            </a:r>
            <a:r>
              <a:rPr lang="en-US" spc="-5" dirty="0"/>
              <a:t>payload mass between  </a:t>
            </a:r>
            <a:r>
              <a:rPr lang="en-US" dirty="0"/>
              <a:t>4000 and 6000</a:t>
            </a:r>
            <a:r>
              <a:rPr lang="en-US" spc="-165" dirty="0"/>
              <a:t> </a:t>
            </a:r>
            <a:r>
              <a:rPr lang="en-US" spc="-25" dirty="0"/>
              <a:t>noninclusively.</a:t>
            </a:r>
            <a:endParaRPr lang="en-US" dirty="0"/>
          </a:p>
          <a:p>
            <a:pPr marL="0" indent="0"/>
            <a:endParaRPr lang="en-US" dirty="0"/>
          </a:p>
          <a:p>
            <a:pPr marL="0" indent="0"/>
            <a:endParaRPr lang="en-US" dirty="0"/>
          </a:p>
        </p:txBody>
      </p:sp>
      <p:pic>
        <p:nvPicPr>
          <p:cNvPr id="5" name="Picture 4">
            <a:extLst>
              <a:ext uri="{FF2B5EF4-FFF2-40B4-BE49-F238E27FC236}">
                <a16:creationId xmlns:a16="http://schemas.microsoft.com/office/drawing/2014/main" id="{F7DBEF5D-836D-B181-733D-8BF13CCDC458}"/>
              </a:ext>
            </a:extLst>
          </p:cNvPr>
          <p:cNvPicPr>
            <a:picLocks noChangeAspect="1"/>
          </p:cNvPicPr>
          <p:nvPr/>
        </p:nvPicPr>
        <p:blipFill>
          <a:blip r:embed="rId6"/>
          <a:stretch>
            <a:fillRect/>
          </a:stretch>
        </p:blipFill>
        <p:spPr>
          <a:xfrm>
            <a:off x="6091916" y="3568361"/>
            <a:ext cx="5451627" cy="1621858"/>
          </a:xfrm>
          <a:prstGeom prst="rect">
            <a:avLst/>
          </a:prstGeom>
          <a:effectLst/>
        </p:spPr>
      </p:pic>
    </p:spTree>
    <p:extLst>
      <p:ext uri="{BB962C8B-B14F-4D97-AF65-F5344CB8AC3E}">
        <p14:creationId xmlns:p14="http://schemas.microsoft.com/office/powerpoint/2010/main" val="290018890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b="0" i="0" kern="1200" dirty="0">
                <a:solidFill>
                  <a:srgbClr val="EBEBEB"/>
                </a:solidFill>
                <a:latin typeface="+mj-lt"/>
                <a:ea typeface="+mj-ea"/>
                <a:cs typeface="+mj-cs"/>
              </a:rPr>
              <a:t>Total Number of Successful and Failure Mission Outcomes</a:t>
            </a:r>
          </a:p>
        </p:txBody>
      </p:sp>
      <p:sp useBgFill="1">
        <p:nvSpPr>
          <p:cNvPr id="51" name="Freeform: Shape 5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900" dirty="0"/>
              <a:t>Calculate the total number of successful and failure mission outcome.</a:t>
            </a:r>
          </a:p>
          <a:p>
            <a:pPr marL="12700" marR="5080">
              <a:lnSpc>
                <a:spcPct val="90000"/>
              </a:lnSpc>
            </a:pPr>
            <a:r>
              <a:rPr lang="zh-TW" altLang="en-US" sz="1900" dirty="0"/>
              <a:t>． </a:t>
            </a:r>
            <a:r>
              <a:rPr lang="en-US" sz="1900" spc="-5" dirty="0"/>
              <a:t>This query returns a count of each mission outcome.</a:t>
            </a:r>
          </a:p>
          <a:p>
            <a:pPr marL="12700" marR="5080">
              <a:lnSpc>
                <a:spcPct val="90000"/>
              </a:lnSpc>
            </a:pPr>
            <a:r>
              <a:rPr lang="zh-TW" altLang="en-US" sz="1900" dirty="0"/>
              <a:t>． </a:t>
            </a:r>
            <a:r>
              <a:rPr lang="en-US" sz="1900" spc="-5" dirty="0"/>
              <a:t>SpaceX appears to achieve its mission outcome nearly 99% of the time.</a:t>
            </a:r>
          </a:p>
          <a:p>
            <a:pPr marL="12700" marR="5080">
              <a:lnSpc>
                <a:spcPct val="90000"/>
              </a:lnSpc>
            </a:pPr>
            <a:r>
              <a:rPr lang="zh-TW" altLang="en-US" sz="1900" dirty="0"/>
              <a:t>． </a:t>
            </a:r>
            <a:r>
              <a:rPr lang="en-US" sz="1900" spc="-5" dirty="0"/>
              <a:t>This means that most of the landing failures are intended.</a:t>
            </a:r>
          </a:p>
          <a:p>
            <a:pPr marL="12700" marR="5080">
              <a:lnSpc>
                <a:spcPct val="90000"/>
              </a:lnSpc>
            </a:pPr>
            <a:r>
              <a:rPr lang="zh-TW" altLang="en-US" sz="1900" dirty="0"/>
              <a:t>． </a:t>
            </a:r>
            <a:r>
              <a:rPr lang="en-US" sz="1900" spc="-5" dirty="0"/>
              <a:t>Interestingly, one launch has an  unclear payload status and unfortunately one failed in flight.</a:t>
            </a:r>
            <a:endParaRPr lang="en-US" sz="1900" dirty="0"/>
          </a:p>
          <a:p>
            <a:pPr marL="0" indent="0">
              <a:lnSpc>
                <a:spcPct val="90000"/>
              </a:lnSpc>
            </a:pPr>
            <a:endParaRPr lang="en-US" sz="1900" dirty="0"/>
          </a:p>
        </p:txBody>
      </p:sp>
      <p:pic>
        <p:nvPicPr>
          <p:cNvPr id="6" name="Picture 5">
            <a:extLst>
              <a:ext uri="{FF2B5EF4-FFF2-40B4-BE49-F238E27FC236}">
                <a16:creationId xmlns:a16="http://schemas.microsoft.com/office/drawing/2014/main" id="{F868699D-E1E2-91CE-5502-00ACCFFB3293}"/>
              </a:ext>
            </a:extLst>
          </p:cNvPr>
          <p:cNvPicPr>
            <a:picLocks noChangeAspect="1"/>
          </p:cNvPicPr>
          <p:nvPr/>
        </p:nvPicPr>
        <p:blipFill>
          <a:blip r:embed="rId6"/>
          <a:stretch>
            <a:fillRect/>
          </a:stretch>
        </p:blipFill>
        <p:spPr>
          <a:xfrm>
            <a:off x="6091916" y="3411626"/>
            <a:ext cx="5451627" cy="1935327"/>
          </a:xfrm>
          <a:prstGeom prst="rect">
            <a:avLst/>
          </a:prstGeom>
          <a:effectLst/>
        </p:spPr>
      </p:pic>
    </p:spTree>
    <p:extLst>
      <p:ext uri="{BB962C8B-B14F-4D97-AF65-F5344CB8AC3E}">
        <p14:creationId xmlns:p14="http://schemas.microsoft.com/office/powerpoint/2010/main" val="346674386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a:solidFill>
                  <a:srgbClr val="EBEBEB"/>
                </a:solidFill>
                <a:latin typeface="+mj-lt"/>
                <a:ea typeface="+mj-ea"/>
                <a:cs typeface="+mj-cs"/>
              </a:rPr>
              <a:t>Boosters Carried Maximum Payload</a:t>
            </a:r>
          </a:p>
          <a:p>
            <a:pPr defTabSz="457200">
              <a:spcAft>
                <a:spcPts val="600"/>
              </a:spcAft>
            </a:pPr>
            <a:endParaRPr lang="en-US" sz="3900" b="0" i="0" kern="1200">
              <a:solidFill>
                <a:srgbClr val="EBEBEB"/>
              </a:solidFill>
              <a:latin typeface="+mj-lt"/>
              <a:ea typeface="+mj-ea"/>
              <a:cs typeface="+mj-cs"/>
            </a:endParaRPr>
          </a:p>
        </p:txBody>
      </p:sp>
      <p:sp useBgFill="1">
        <p:nvSpPr>
          <p:cNvPr id="52" name="Freeform: Shape 5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900" dirty="0"/>
              <a:t>List the names of the booster which have carried the maximum payload mass.</a:t>
            </a:r>
          </a:p>
          <a:p>
            <a:pPr marL="12700" marR="5080">
              <a:lnSpc>
                <a:spcPct val="90000"/>
              </a:lnSpc>
            </a:pPr>
            <a:r>
              <a:rPr lang="zh-TW" altLang="en-US" sz="1900" dirty="0"/>
              <a:t>． </a:t>
            </a:r>
            <a:r>
              <a:rPr lang="en-US" sz="1900" spc="-5" dirty="0"/>
              <a:t>This query returns the booster versions that carried the highest payload mass of 15600  kg.</a:t>
            </a:r>
          </a:p>
          <a:p>
            <a:pPr marL="12700" marR="5080">
              <a:lnSpc>
                <a:spcPct val="90000"/>
              </a:lnSpc>
            </a:pPr>
            <a:r>
              <a:rPr lang="zh-TW" altLang="en-US" sz="1900" dirty="0"/>
              <a:t>． </a:t>
            </a:r>
            <a:r>
              <a:rPr lang="en-US" sz="1900" spc="-5" dirty="0"/>
              <a:t>These booster versions are very similar and all are of the F9 B5 B10xx.x variety.</a:t>
            </a:r>
          </a:p>
          <a:p>
            <a:pPr marL="12700" marR="5080">
              <a:lnSpc>
                <a:spcPct val="90000"/>
              </a:lnSpc>
            </a:pPr>
            <a:r>
              <a:rPr lang="zh-TW" altLang="en-US" sz="1900" dirty="0"/>
              <a:t>． </a:t>
            </a:r>
            <a:r>
              <a:rPr lang="en-US" sz="1900" spc="-5" dirty="0"/>
              <a:t>This likely indicates payload mass correlates with the booster version that is used.</a:t>
            </a:r>
            <a:endParaRPr lang="en-US" sz="1900" dirty="0"/>
          </a:p>
        </p:txBody>
      </p:sp>
      <p:pic>
        <p:nvPicPr>
          <p:cNvPr id="5" name="Picture 4">
            <a:extLst>
              <a:ext uri="{FF2B5EF4-FFF2-40B4-BE49-F238E27FC236}">
                <a16:creationId xmlns:a16="http://schemas.microsoft.com/office/drawing/2014/main" id="{C8B0A594-85F5-1DAD-1C79-0D81F48608EE}"/>
              </a:ext>
            </a:extLst>
          </p:cNvPr>
          <p:cNvPicPr>
            <a:picLocks noChangeAspect="1"/>
          </p:cNvPicPr>
          <p:nvPr/>
        </p:nvPicPr>
        <p:blipFill>
          <a:blip r:embed="rId6"/>
          <a:stretch>
            <a:fillRect/>
          </a:stretch>
        </p:blipFill>
        <p:spPr>
          <a:xfrm>
            <a:off x="6238844" y="2548281"/>
            <a:ext cx="5157771" cy="3662018"/>
          </a:xfrm>
          <a:prstGeom prst="rect">
            <a:avLst/>
          </a:prstGeom>
          <a:effectLst/>
        </p:spPr>
      </p:pic>
    </p:spTree>
    <p:extLst>
      <p:ext uri="{BB962C8B-B14F-4D97-AF65-F5344CB8AC3E}">
        <p14:creationId xmlns:p14="http://schemas.microsoft.com/office/powerpoint/2010/main" val="69539424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9" name="Picture 5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1" name="Oval 6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3" name="Picture 6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6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6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2015 Launch Records</a:t>
            </a:r>
          </a:p>
          <a:p>
            <a:pPr defTabSz="457200">
              <a:spcAft>
                <a:spcPts val="600"/>
              </a:spcAft>
            </a:pPr>
            <a:endParaRPr lang="en-US" sz="4200" b="0" i="0" kern="1200">
              <a:solidFill>
                <a:srgbClr val="EBEBEB"/>
              </a:solidFill>
              <a:latin typeface="+mj-lt"/>
              <a:ea typeface="+mj-ea"/>
              <a:cs typeface="+mj-cs"/>
            </a:endParaRPr>
          </a:p>
        </p:txBody>
      </p:sp>
      <p:sp useBgFill="1">
        <p:nvSpPr>
          <p:cNvPr id="75" name="Freeform: Shape 7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TW" dirty="0"/>
              <a:t>List the failed landing_outcomes in drone ship, their booster versions, and launch site names for in year 2015.</a:t>
            </a:r>
          </a:p>
          <a:p>
            <a:pPr marL="0" marR="5080" indent="0"/>
            <a:r>
              <a:rPr lang="zh-TW" altLang="en-US" dirty="0"/>
              <a:t>． </a:t>
            </a:r>
            <a:r>
              <a:rPr lang="en-US" spc="-5" dirty="0"/>
              <a:t>This query returns the Month, Landing  Outcome, Booster Version, Payload Mass (kg), and Launch site of 2015 launches where stage 1 failed to land on a drone ship.</a:t>
            </a:r>
          </a:p>
          <a:p>
            <a:pPr marL="0" marR="5080" indent="0"/>
            <a:r>
              <a:rPr lang="zh-TW" altLang="en-US" dirty="0"/>
              <a:t>． </a:t>
            </a:r>
            <a:r>
              <a:rPr lang="en-US" spc="-5" dirty="0"/>
              <a:t>There were two such occurrences.</a:t>
            </a:r>
          </a:p>
          <a:p>
            <a:pPr marL="0" indent="0"/>
            <a:endParaRPr lang="en-US" dirty="0"/>
          </a:p>
          <a:p>
            <a:pPr marL="0" indent="0"/>
            <a:endParaRPr lang="en-US" dirty="0"/>
          </a:p>
        </p:txBody>
      </p:sp>
      <p:pic>
        <p:nvPicPr>
          <p:cNvPr id="12" name="Picture 11">
            <a:extLst>
              <a:ext uri="{FF2B5EF4-FFF2-40B4-BE49-F238E27FC236}">
                <a16:creationId xmlns:a16="http://schemas.microsoft.com/office/drawing/2014/main" id="{A4347022-4F39-BCE1-F0EF-0414256E58F7}"/>
              </a:ext>
            </a:extLst>
          </p:cNvPr>
          <p:cNvPicPr>
            <a:picLocks noChangeAspect="1"/>
          </p:cNvPicPr>
          <p:nvPr/>
        </p:nvPicPr>
        <p:blipFill>
          <a:blip r:embed="rId6"/>
          <a:stretch>
            <a:fillRect/>
          </a:stretch>
        </p:blipFill>
        <p:spPr>
          <a:xfrm>
            <a:off x="6091916" y="3588804"/>
            <a:ext cx="5451627" cy="1580971"/>
          </a:xfrm>
          <a:prstGeom prst="rect">
            <a:avLst/>
          </a:prstGeom>
          <a:effectLst/>
        </p:spPr>
      </p:pic>
    </p:spTree>
    <p:extLst>
      <p:ext uri="{BB962C8B-B14F-4D97-AF65-F5344CB8AC3E}">
        <p14:creationId xmlns:p14="http://schemas.microsoft.com/office/powerpoint/2010/main" val="12806929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b="0" i="0" kern="1200" dirty="0">
                <a:solidFill>
                  <a:srgbClr val="EBEBEB"/>
                </a:solidFill>
                <a:latin typeface="+mj-lt"/>
                <a:ea typeface="+mj-ea"/>
                <a:cs typeface="+mj-cs"/>
              </a:rPr>
              <a:t>Rank Landing Outcomes Between 2010-06-04 and 2017-03-20</a:t>
            </a:r>
          </a:p>
        </p:txBody>
      </p:sp>
      <p:sp useBgFill="1">
        <p:nvSpPr>
          <p:cNvPr id="51" name="Freeform: Shape 50">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altLang="zh-TW" sz="1900" dirty="0"/>
              <a:t>Rank the count of landing outcomes (such as Failure (drone ship) or Success (ground pad)) between the date 2010-06-04 and 2017-03-20, in descending order.</a:t>
            </a:r>
          </a:p>
          <a:p>
            <a:pPr marL="12700" marR="5080">
              <a:lnSpc>
                <a:spcPct val="90000"/>
              </a:lnSpc>
            </a:pPr>
            <a:r>
              <a:rPr lang="zh-TW" altLang="en-US" sz="1900" dirty="0"/>
              <a:t>． </a:t>
            </a:r>
            <a:r>
              <a:rPr lang="en-US" sz="1900" spc="-5" dirty="0"/>
              <a:t>This query returns a list of successful landings and between 2010-06-04 and 2017-03-20  inclusively.</a:t>
            </a:r>
          </a:p>
          <a:p>
            <a:pPr marL="12700" marR="5080">
              <a:lnSpc>
                <a:spcPct val="90000"/>
              </a:lnSpc>
            </a:pPr>
            <a:r>
              <a:rPr lang="zh-TW" altLang="en-US" sz="1900" dirty="0"/>
              <a:t>． </a:t>
            </a:r>
            <a:r>
              <a:rPr lang="en-US" sz="1900" spc="-5" dirty="0"/>
              <a:t>There are two types of successful landing outcomes: drone ship and ground pad landings.</a:t>
            </a:r>
          </a:p>
          <a:p>
            <a:pPr marL="12700" marR="5080">
              <a:lnSpc>
                <a:spcPct val="90000"/>
              </a:lnSpc>
            </a:pPr>
            <a:r>
              <a:rPr lang="zh-TW" altLang="en-US" sz="1900" dirty="0"/>
              <a:t>． </a:t>
            </a:r>
            <a:r>
              <a:rPr lang="en-US" sz="1900" spc="-5" dirty="0"/>
              <a:t>There were 8 successful landings in total during this time period</a:t>
            </a:r>
            <a:endParaRPr lang="en-US" sz="1900" dirty="0"/>
          </a:p>
          <a:p>
            <a:pPr marL="0" indent="0">
              <a:lnSpc>
                <a:spcPct val="90000"/>
              </a:lnSpc>
            </a:pPr>
            <a:endParaRPr lang="en-US" sz="1900" dirty="0"/>
          </a:p>
        </p:txBody>
      </p:sp>
      <p:pic>
        <p:nvPicPr>
          <p:cNvPr id="6" name="Picture 5">
            <a:extLst>
              <a:ext uri="{FF2B5EF4-FFF2-40B4-BE49-F238E27FC236}">
                <a16:creationId xmlns:a16="http://schemas.microsoft.com/office/drawing/2014/main" id="{A70F24D2-CF0F-BC57-DF74-A8A56AEBB79B}"/>
              </a:ext>
            </a:extLst>
          </p:cNvPr>
          <p:cNvPicPr>
            <a:picLocks noChangeAspect="1"/>
          </p:cNvPicPr>
          <p:nvPr/>
        </p:nvPicPr>
        <p:blipFill>
          <a:blip r:embed="rId6"/>
          <a:stretch>
            <a:fillRect/>
          </a:stretch>
        </p:blipFill>
        <p:spPr>
          <a:xfrm>
            <a:off x="6091916" y="3241263"/>
            <a:ext cx="5451627" cy="2276054"/>
          </a:xfrm>
          <a:prstGeom prst="rect">
            <a:avLst/>
          </a:prstGeom>
          <a:effectLst/>
        </p:spPr>
      </p:pic>
    </p:spTree>
    <p:extLst>
      <p:ext uri="{BB962C8B-B14F-4D97-AF65-F5344CB8AC3E}">
        <p14:creationId xmlns:p14="http://schemas.microsoft.com/office/powerpoint/2010/main" val="314819706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319" name="Picture 1331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321" name="Picture 1332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323" name="Oval 1332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325" name="Picture 1332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3327" name="Picture 1332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3329" name="Rectangle 1332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331" name="Rectangle 1333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Section 4</a:t>
            </a:r>
          </a:p>
          <a:p>
            <a:pPr defTabSz="457200">
              <a:spcBef>
                <a:spcPct val="0"/>
              </a:spcBef>
              <a:spcAft>
                <a:spcPts val="600"/>
              </a:spcAft>
            </a:pPr>
            <a:r>
              <a:rPr lang="en-US" sz="4800" dirty="0">
                <a:solidFill>
                  <a:srgbClr val="EBEBEB"/>
                </a:solidFill>
                <a:latin typeface="+mj-lt"/>
                <a:ea typeface="+mj-ea"/>
                <a:cs typeface="+mj-cs"/>
              </a:rPr>
              <a:t>Interactive Map</a:t>
            </a:r>
          </a:p>
        </p:txBody>
      </p:sp>
      <p:sp>
        <p:nvSpPr>
          <p:cNvPr id="1333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3314" name="Picture 2">
            <a:extLst>
              <a:ext uri="{FF2B5EF4-FFF2-40B4-BE49-F238E27FC236}">
                <a16:creationId xmlns:a16="http://schemas.microsoft.com/office/drawing/2014/main" id="{EBDADF56-3651-C83C-E3F0-770CE626CC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161" r="5855"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335" name="Rectangle 1333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16498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dirty="0">
                <a:solidFill>
                  <a:srgbClr val="EBEBEB"/>
                </a:solidFill>
                <a:latin typeface="+mj-lt"/>
                <a:ea typeface="+mj-ea"/>
                <a:cs typeface="+mj-cs"/>
              </a:rPr>
              <a:t>Launch Site Locations</a:t>
            </a: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0" y="6206970"/>
            <a:ext cx="10990619" cy="49341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900" dirty="0"/>
              <a:t>The left map shows all launch sites relative US map. The right map shows the two Florida launch sites since they are very close to each other. All launch sites are near the ocean.</a:t>
            </a:r>
          </a:p>
        </p:txBody>
      </p:sp>
      <p:sp>
        <p:nvSpPr>
          <p:cNvPr id="3" name="object 4">
            <a:extLst>
              <a:ext uri="{FF2B5EF4-FFF2-40B4-BE49-F238E27FC236}">
                <a16:creationId xmlns:a16="http://schemas.microsoft.com/office/drawing/2014/main" id="{F84269F8-ADC7-C28A-D7B8-4BE382D8C74A}"/>
              </a:ext>
            </a:extLst>
          </p:cNvPr>
          <p:cNvSpPr/>
          <p:nvPr/>
        </p:nvSpPr>
        <p:spPr>
          <a:xfrm>
            <a:off x="1004549" y="2481072"/>
            <a:ext cx="10279380" cy="3614928"/>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7831545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dirty="0">
                <a:solidFill>
                  <a:srgbClr val="EBEBEB"/>
                </a:solidFill>
                <a:latin typeface="+mj-lt"/>
                <a:ea typeface="+mj-ea"/>
                <a:cs typeface="+mj-cs"/>
              </a:rPr>
              <a:t>Color-Coded Launch Markers</a:t>
            </a: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object 4">
            <a:extLst>
              <a:ext uri="{FF2B5EF4-FFF2-40B4-BE49-F238E27FC236}">
                <a16:creationId xmlns:a16="http://schemas.microsoft.com/office/drawing/2014/main" id="{97AB004A-943C-5A33-1B29-69FFC2B14EC3}"/>
              </a:ext>
            </a:extLst>
          </p:cNvPr>
          <p:cNvSpPr/>
          <p:nvPr/>
        </p:nvSpPr>
        <p:spPr>
          <a:xfrm>
            <a:off x="3284156" y="2430458"/>
            <a:ext cx="5620512" cy="3511296"/>
          </a:xfrm>
          <a:prstGeom prst="rect">
            <a:avLst/>
          </a:prstGeom>
          <a:blipFill>
            <a:blip r:embed="rId6" cstate="print"/>
            <a:stretch>
              <a:fillRect/>
            </a:stretch>
          </a:blipFill>
        </p:spPr>
        <p:txBody>
          <a:bodyPr wrap="square" lIns="0" tIns="0" rIns="0" bIns="0" rtlCol="0"/>
          <a:lstStyle/>
          <a:p>
            <a:endParaRPr/>
          </a:p>
        </p:txBody>
      </p:sp>
      <p:sp>
        <p:nvSpPr>
          <p:cNvPr id="6" name="Content Placeholder 4">
            <a:extLst>
              <a:ext uri="{FF2B5EF4-FFF2-40B4-BE49-F238E27FC236}">
                <a16:creationId xmlns:a16="http://schemas.microsoft.com/office/drawing/2014/main" id="{AEB60FB9-9F90-7966-A3C8-81AC6420E022}"/>
              </a:ext>
            </a:extLst>
          </p:cNvPr>
          <p:cNvSpPr txBox="1">
            <a:spLocks/>
          </p:cNvSpPr>
          <p:nvPr/>
        </p:nvSpPr>
        <p:spPr>
          <a:xfrm>
            <a:off x="648930" y="6033616"/>
            <a:ext cx="10990619" cy="49341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800" dirty="0"/>
              <a:t>Clusters on Folium map can be clicked on to display each successful landing (green icon) and failed landing (red icon). In this example VAFB SLC-4E shows 4 successful landings and 6 failed landings.</a:t>
            </a:r>
          </a:p>
        </p:txBody>
      </p:sp>
    </p:spTree>
    <p:extLst>
      <p:ext uri="{BB962C8B-B14F-4D97-AF65-F5344CB8AC3E}">
        <p14:creationId xmlns:p14="http://schemas.microsoft.com/office/powerpoint/2010/main" val="2342531403"/>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900" b="0" i="0" kern="1200" dirty="0">
                <a:solidFill>
                  <a:srgbClr val="EBEBEB"/>
                </a:solidFill>
                <a:latin typeface="+mj-lt"/>
                <a:ea typeface="+mj-ea"/>
                <a:cs typeface="+mj-cs"/>
              </a:rPr>
              <a:t>Key Location Proximities</a:t>
            </a: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4">
            <a:extLst>
              <a:ext uri="{FF2B5EF4-FFF2-40B4-BE49-F238E27FC236}">
                <a16:creationId xmlns:a16="http://schemas.microsoft.com/office/drawing/2014/main" id="{C6DEC41B-B6F6-7842-E599-01E4B4369002}"/>
              </a:ext>
            </a:extLst>
          </p:cNvPr>
          <p:cNvSpPr txBox="1">
            <a:spLocks/>
          </p:cNvSpPr>
          <p:nvPr/>
        </p:nvSpPr>
        <p:spPr>
          <a:xfrm>
            <a:off x="648930" y="5733147"/>
            <a:ext cx="10990619" cy="49341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buNone/>
            </a:pPr>
            <a:r>
              <a:rPr lang="en-US" sz="1800" dirty="0"/>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p>
        </p:txBody>
      </p:sp>
      <p:sp>
        <p:nvSpPr>
          <p:cNvPr id="6" name="object 4">
            <a:extLst>
              <a:ext uri="{FF2B5EF4-FFF2-40B4-BE49-F238E27FC236}">
                <a16:creationId xmlns:a16="http://schemas.microsoft.com/office/drawing/2014/main" id="{BD0BD857-C542-1984-7464-EB94617597E2}"/>
              </a:ext>
            </a:extLst>
          </p:cNvPr>
          <p:cNvSpPr/>
          <p:nvPr/>
        </p:nvSpPr>
        <p:spPr>
          <a:xfrm>
            <a:off x="1526984" y="2505528"/>
            <a:ext cx="8059218" cy="1449884"/>
          </a:xfrm>
          <a:prstGeom prst="rect">
            <a:avLst/>
          </a:prstGeom>
          <a:blipFill>
            <a:blip r:embed="rId7" cstate="print"/>
            <a:stretch>
              <a:fillRect/>
            </a:stretch>
          </a:blipFill>
        </p:spPr>
        <p:txBody>
          <a:bodyPr wrap="square" lIns="0" tIns="0" rIns="0" bIns="0" rtlCol="0"/>
          <a:lstStyle/>
          <a:p>
            <a:endParaRPr/>
          </a:p>
        </p:txBody>
      </p:sp>
      <p:grpSp>
        <p:nvGrpSpPr>
          <p:cNvPr id="7" name="object 5">
            <a:extLst>
              <a:ext uri="{FF2B5EF4-FFF2-40B4-BE49-F238E27FC236}">
                <a16:creationId xmlns:a16="http://schemas.microsoft.com/office/drawing/2014/main" id="{566E7009-9613-12A5-1D46-3929F60EBE24}"/>
              </a:ext>
            </a:extLst>
          </p:cNvPr>
          <p:cNvGrpSpPr/>
          <p:nvPr/>
        </p:nvGrpSpPr>
        <p:grpSpPr>
          <a:xfrm>
            <a:off x="3232339" y="4220027"/>
            <a:ext cx="7210109" cy="1313998"/>
            <a:chOff x="2802635" y="3552444"/>
            <a:chExt cx="7505700" cy="1562100"/>
          </a:xfrm>
        </p:grpSpPr>
        <p:sp>
          <p:nvSpPr>
            <p:cNvPr id="8" name="object 6">
              <a:extLst>
                <a:ext uri="{FF2B5EF4-FFF2-40B4-BE49-F238E27FC236}">
                  <a16:creationId xmlns:a16="http://schemas.microsoft.com/office/drawing/2014/main" id="{5405B7A2-A983-D8E6-4738-8A4FDF557CC9}"/>
                </a:ext>
              </a:extLst>
            </p:cNvPr>
            <p:cNvSpPr/>
            <p:nvPr/>
          </p:nvSpPr>
          <p:spPr>
            <a:xfrm>
              <a:off x="2802635" y="3552444"/>
              <a:ext cx="3409188" cy="1514855"/>
            </a:xfrm>
            <a:prstGeom prst="rect">
              <a:avLst/>
            </a:prstGeom>
            <a:blipFill>
              <a:blip r:embed="rId8"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ED93AD92-934B-128E-D1AF-60D788F736E3}"/>
                </a:ext>
              </a:extLst>
            </p:cNvPr>
            <p:cNvSpPr/>
            <p:nvPr/>
          </p:nvSpPr>
          <p:spPr>
            <a:xfrm>
              <a:off x="6211823" y="3552444"/>
              <a:ext cx="4096512" cy="1562099"/>
            </a:xfrm>
            <a:prstGeom prst="rect">
              <a:avLst/>
            </a:prstGeom>
            <a:blipFill>
              <a:blip r:embed="rId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59962202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583" name="Picture 2458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585" name="Picture 2458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587" name="Oval 2458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589" name="Picture 2458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591" name="Picture 2459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593" name="Rectangle 2459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595" name="Rectangle 24594">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Section 5</a:t>
            </a:r>
          </a:p>
          <a:p>
            <a:pPr defTabSz="457200">
              <a:spcBef>
                <a:spcPct val="0"/>
              </a:spcBef>
              <a:spcAft>
                <a:spcPts val="600"/>
              </a:spcAft>
            </a:pPr>
            <a:r>
              <a:rPr lang="en-US" sz="4800" dirty="0">
                <a:solidFill>
                  <a:srgbClr val="EBEBEB"/>
                </a:solidFill>
                <a:latin typeface="+mj-lt"/>
                <a:ea typeface="+mj-ea"/>
                <a:cs typeface="+mj-cs"/>
              </a:rPr>
              <a:t>Dashboard</a:t>
            </a:r>
          </a:p>
        </p:txBody>
      </p:sp>
      <p:sp>
        <p:nvSpPr>
          <p:cNvPr id="24597"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4578" name="Picture 2">
            <a:extLst>
              <a:ext uri="{FF2B5EF4-FFF2-40B4-BE49-F238E27FC236}">
                <a16:creationId xmlns:a16="http://schemas.microsoft.com/office/drawing/2014/main" id="{9F4F4576-9A70-6DB3-59A0-C91BEE867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0795"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4599" name="Rectangle 24598">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6946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8930" y="2035506"/>
            <a:ext cx="6188189" cy="41883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buClr>
                <a:schemeClr val="bg2">
                  <a:lumMod val="40000"/>
                  <a:lumOff val="60000"/>
                </a:schemeClr>
              </a:buClr>
              <a:buSzPct val="80000"/>
              <a:buNone/>
            </a:pPr>
            <a:r>
              <a:rPr lang="en-US" sz="2300" dirty="0">
                <a:solidFill>
                  <a:srgbClr val="FFFFFF"/>
                </a:solidFill>
                <a:latin typeface="+mj-lt"/>
                <a:ea typeface="+mj-ea"/>
                <a:cs typeface="+mj-cs"/>
              </a:rPr>
              <a:t>Project Background</a:t>
            </a:r>
          </a:p>
          <a:p>
            <a:pPr defTabSz="457200">
              <a:buClr>
                <a:schemeClr val="bg2">
                  <a:lumMod val="40000"/>
                  <a:lumOff val="60000"/>
                </a:schemeClr>
              </a:buClr>
              <a:buSzPct val="80000"/>
            </a:pPr>
            <a:r>
              <a:rPr lang="en-US" sz="1800" dirty="0">
                <a:solidFill>
                  <a:srgbClr val="FFFFFF"/>
                </a:solidFill>
                <a:latin typeface="+mj-lt"/>
                <a:ea typeface="+mj-ea"/>
                <a:cs typeface="+mj-cs"/>
              </a:rPr>
              <a:t>SpaceX spent about $62 million to launch the Falcon 9 rocket. The cost is much cheaper than other suppliers, more than $165 million, largely because SpaceX can reuse the first stage, which is a saving, so the rocket can be re-launched.</a:t>
            </a:r>
          </a:p>
          <a:p>
            <a:pPr defTabSz="457200">
              <a:buClr>
                <a:schemeClr val="bg2">
                  <a:lumMod val="40000"/>
                  <a:lumOff val="60000"/>
                </a:schemeClr>
              </a:buClr>
              <a:buSzPct val="80000"/>
            </a:pPr>
            <a:r>
              <a:rPr lang="en-US" sz="1800" dirty="0">
                <a:solidFill>
                  <a:srgbClr val="FFFFFF"/>
                </a:solidFill>
                <a:latin typeface="+mj-lt"/>
                <a:ea typeface="+mj-ea"/>
                <a:cs typeface="+mj-cs"/>
              </a:rPr>
              <a:t>If we can predict whether the first stage can land success or not, we can determine the costs and use that information to evaluate whether alternative companies should bid on SpaceX for the rocket launch.</a:t>
            </a:r>
          </a:p>
          <a:p>
            <a:pPr defTabSz="457200">
              <a:buClr>
                <a:schemeClr val="bg2">
                  <a:lumMod val="40000"/>
                  <a:lumOff val="60000"/>
                </a:schemeClr>
              </a:buClr>
              <a:buSzPct val="80000"/>
            </a:pPr>
            <a:r>
              <a:rPr lang="en-US" sz="1800" dirty="0">
                <a:solidFill>
                  <a:srgbClr val="FFFFFF"/>
                </a:solidFill>
                <a:latin typeface="+mj-lt"/>
                <a:ea typeface="+mj-ea"/>
                <a:cs typeface="+mj-cs"/>
              </a:rPr>
              <a:t>This project will predict the Space X Falcon 9 first stage can land successfully or not.</a:t>
            </a:r>
          </a:p>
          <a:p>
            <a:pPr marL="0" indent="0" defTabSz="457200">
              <a:buClr>
                <a:schemeClr val="bg2">
                  <a:lumMod val="40000"/>
                  <a:lumOff val="60000"/>
                </a:schemeClr>
              </a:buClr>
              <a:buSzPct val="80000"/>
              <a:buNone/>
            </a:pPr>
            <a:endParaRPr lang="en-US" sz="1800" dirty="0">
              <a:solidFill>
                <a:srgbClr val="FFFFFF"/>
              </a:solidFill>
              <a:latin typeface="+mj-lt"/>
              <a:ea typeface="+mj-ea"/>
              <a:cs typeface="+mj-cs"/>
            </a:endParaRPr>
          </a:p>
          <a:p>
            <a:pPr marL="0" indent="0" defTabSz="457200">
              <a:buClr>
                <a:schemeClr val="bg2">
                  <a:lumMod val="40000"/>
                  <a:lumOff val="60000"/>
                </a:schemeClr>
              </a:buClr>
              <a:buSzPct val="80000"/>
              <a:buNone/>
            </a:pPr>
            <a:r>
              <a:rPr lang="en-US" sz="2300" dirty="0">
                <a:solidFill>
                  <a:srgbClr val="FFFFFF"/>
                </a:solidFill>
                <a:latin typeface="+mj-lt"/>
                <a:ea typeface="+mj-ea"/>
                <a:cs typeface="+mj-cs"/>
              </a:rPr>
              <a:t>Problem Statement</a:t>
            </a:r>
          </a:p>
          <a:p>
            <a:pPr defTabSz="457200">
              <a:buClr>
                <a:schemeClr val="bg2">
                  <a:lumMod val="40000"/>
                  <a:lumOff val="60000"/>
                </a:schemeClr>
              </a:buClr>
              <a:buSzPct val="80000"/>
            </a:pPr>
            <a:r>
              <a:rPr lang="en-US" sz="1800" dirty="0">
                <a:solidFill>
                  <a:srgbClr val="FFFFFF"/>
                </a:solidFill>
                <a:latin typeface="+mj-lt"/>
                <a:ea typeface="+mj-ea"/>
                <a:cs typeface="+mj-cs"/>
              </a:rPr>
              <a:t>What affects whether a rocket can land successfully?</a:t>
            </a:r>
          </a:p>
          <a:p>
            <a:pPr defTabSz="457200">
              <a:buClr>
                <a:schemeClr val="bg2">
                  <a:lumMod val="40000"/>
                  <a:lumOff val="60000"/>
                </a:schemeClr>
              </a:buClr>
              <a:buSzPct val="80000"/>
            </a:pPr>
            <a:r>
              <a:rPr lang="en-US" sz="1800" dirty="0">
                <a:solidFill>
                  <a:srgbClr val="FFFFFF"/>
                </a:solidFill>
                <a:latin typeface="+mj-lt"/>
                <a:ea typeface="+mj-ea"/>
                <a:cs typeface="+mj-cs"/>
              </a:rPr>
              <a:t>Which variables will affect the successful landing of the rocket?</a:t>
            </a:r>
            <a:endParaRPr lang="en-HK" sz="1800" dirty="0">
              <a:solidFill>
                <a:srgbClr val="FFFFFF"/>
              </a:solidFill>
              <a:latin typeface="+mj-lt"/>
              <a:ea typeface="+mj-ea"/>
              <a:cs typeface="+mj-cs"/>
            </a:endParaRPr>
          </a:p>
          <a:p>
            <a:pPr defTabSz="457200">
              <a:buClr>
                <a:schemeClr val="bg2">
                  <a:lumMod val="40000"/>
                  <a:lumOff val="60000"/>
                </a:schemeClr>
              </a:buClr>
              <a:buSzPct val="80000"/>
            </a:pPr>
            <a:r>
              <a:rPr lang="en-US" sz="1800" dirty="0">
                <a:solidFill>
                  <a:srgbClr val="FFFFFF"/>
                </a:solidFill>
                <a:latin typeface="+mj-lt"/>
                <a:ea typeface="+mj-ea"/>
                <a:cs typeface="+mj-cs"/>
              </a:rPr>
              <a:t>What needs to be done by SpaceX to ensure the best rocket landing success rate.</a:t>
            </a:r>
          </a:p>
        </p:txBody>
      </p:sp>
      <p:pic>
        <p:nvPicPr>
          <p:cNvPr id="3" name="Picture 2">
            <a:extLst>
              <a:ext uri="{FF2B5EF4-FFF2-40B4-BE49-F238E27FC236}">
                <a16:creationId xmlns:a16="http://schemas.microsoft.com/office/drawing/2014/main" id="{54ABE161-ECB3-BFC7-C19B-7A2BFAEE0A6F}"/>
              </a:ext>
            </a:extLst>
          </p:cNvPr>
          <p:cNvPicPr>
            <a:picLocks noChangeAspect="1"/>
          </p:cNvPicPr>
          <p:nvPr/>
        </p:nvPicPr>
        <p:blipFill rotWithShape="1">
          <a:blip r:embed="rId4"/>
          <a:srcRect l="12160" r="12059"/>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b="0" i="0" kern="1200">
                <a:solidFill>
                  <a:srgbClr val="EBEBEB"/>
                </a:solidFill>
                <a:latin typeface="+mj-lt"/>
                <a:ea typeface="+mj-ea"/>
                <a:cs typeface="+mj-cs"/>
              </a:rPr>
              <a:t>Successful Launches Across Launch Sites</a:t>
            </a:r>
          </a:p>
        </p:txBody>
      </p:sp>
      <p:sp useBgFill="1">
        <p:nvSpPr>
          <p:cNvPr id="50" name="Freeform: Shape 4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Picture 5" descr="Chart, pie chart&#10;&#10;Description automatically generated">
            <a:extLst>
              <a:ext uri="{FF2B5EF4-FFF2-40B4-BE49-F238E27FC236}">
                <a16:creationId xmlns:a16="http://schemas.microsoft.com/office/drawing/2014/main" id="{0B9F8B33-B52A-2599-AF4E-8AD3F30C12A9}"/>
              </a:ext>
            </a:extLst>
          </p:cNvPr>
          <p:cNvPicPr>
            <a:picLocks noChangeAspect="1"/>
          </p:cNvPicPr>
          <p:nvPr/>
        </p:nvPicPr>
        <p:blipFill>
          <a:blip r:embed="rId6"/>
          <a:stretch>
            <a:fillRect/>
          </a:stretch>
        </p:blipFill>
        <p:spPr>
          <a:xfrm>
            <a:off x="0" y="2402308"/>
            <a:ext cx="12126737" cy="3878488"/>
          </a:xfrm>
          <a:prstGeom prst="rect">
            <a:avLst/>
          </a:prstGeom>
          <a:effectLst/>
        </p:spPr>
      </p:pic>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891944" y="5525178"/>
            <a:ext cx="5122606" cy="10559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The launch site KSC LC-39 A had the most successful launches, with 41.7% of the total successful launches.</a:t>
            </a:r>
          </a:p>
        </p:txBody>
      </p:sp>
    </p:spTree>
    <p:extLst>
      <p:ext uri="{BB962C8B-B14F-4D97-AF65-F5344CB8AC3E}">
        <p14:creationId xmlns:p14="http://schemas.microsoft.com/office/powerpoint/2010/main" val="261780995"/>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b="0" i="0" kern="1200">
                <a:solidFill>
                  <a:srgbClr val="EBEBEB"/>
                </a:solidFill>
                <a:latin typeface="+mj-lt"/>
                <a:ea typeface="+mj-ea"/>
                <a:cs typeface="+mj-cs"/>
              </a:rPr>
              <a:t>Successful Launches Across Launch Sites</a:t>
            </a:r>
          </a:p>
        </p:txBody>
      </p:sp>
      <p:sp useBgFill="1">
        <p:nvSpPr>
          <p:cNvPr id="29" name="Freeform: Shape 28">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descr="Chart, pie chart&#10;&#10;Description automatically generated">
            <a:extLst>
              <a:ext uri="{FF2B5EF4-FFF2-40B4-BE49-F238E27FC236}">
                <a16:creationId xmlns:a16="http://schemas.microsoft.com/office/drawing/2014/main" id="{3EDECAB9-0B86-5B4A-2318-39EAB5D5640E}"/>
              </a:ext>
            </a:extLst>
          </p:cNvPr>
          <p:cNvPicPr>
            <a:picLocks noChangeAspect="1"/>
          </p:cNvPicPr>
          <p:nvPr/>
        </p:nvPicPr>
        <p:blipFill>
          <a:blip r:embed="rId6"/>
          <a:stretch>
            <a:fillRect/>
          </a:stretch>
        </p:blipFill>
        <p:spPr>
          <a:xfrm>
            <a:off x="418" y="2414738"/>
            <a:ext cx="12192000" cy="3899360"/>
          </a:xfrm>
          <a:prstGeom prst="rect">
            <a:avLst/>
          </a:prstGeom>
        </p:spPr>
      </p:pic>
      <p:sp>
        <p:nvSpPr>
          <p:cNvPr id="7" name="Content Placeholder 4">
            <a:extLst>
              <a:ext uri="{FF2B5EF4-FFF2-40B4-BE49-F238E27FC236}">
                <a16:creationId xmlns:a16="http://schemas.microsoft.com/office/drawing/2014/main" id="{7749DA9B-A7CC-B418-FB6E-EEB753E846D8}"/>
              </a:ext>
            </a:extLst>
          </p:cNvPr>
          <p:cNvSpPr txBox="1">
            <a:spLocks/>
          </p:cNvSpPr>
          <p:nvPr/>
        </p:nvSpPr>
        <p:spPr>
          <a:xfrm>
            <a:off x="6891944" y="5525178"/>
            <a:ext cx="5122606" cy="10559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The launch site KSC LC-39 A also had the highest rate of successful launches, with a 76.9% success rate.</a:t>
            </a:r>
          </a:p>
        </p:txBody>
      </p:sp>
    </p:spTree>
    <p:extLst>
      <p:ext uri="{BB962C8B-B14F-4D97-AF65-F5344CB8AC3E}">
        <p14:creationId xmlns:p14="http://schemas.microsoft.com/office/powerpoint/2010/main" val="344342465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b="0" i="0" kern="1200">
                <a:solidFill>
                  <a:srgbClr val="EBEBEB"/>
                </a:solidFill>
                <a:latin typeface="+mj-lt"/>
                <a:ea typeface="+mj-ea"/>
                <a:cs typeface="+mj-cs"/>
              </a:rPr>
              <a:t>Successful Launches Across Launch Sites</a:t>
            </a:r>
          </a:p>
        </p:txBody>
      </p:sp>
      <p:sp useBgFill="1">
        <p:nvSpPr>
          <p:cNvPr id="29" name="Freeform: Shape 28">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3" name="Picture 2">
            <a:extLst>
              <a:ext uri="{FF2B5EF4-FFF2-40B4-BE49-F238E27FC236}">
                <a16:creationId xmlns:a16="http://schemas.microsoft.com/office/drawing/2014/main" id="{D7262C4A-B2D5-C5D2-85BD-4472ADDD8A18}"/>
              </a:ext>
            </a:extLst>
          </p:cNvPr>
          <p:cNvPicPr>
            <a:picLocks noChangeAspect="1"/>
          </p:cNvPicPr>
          <p:nvPr/>
        </p:nvPicPr>
        <p:blipFill rotWithShape="1">
          <a:blip r:embed="rId6"/>
          <a:srcRect t="2311"/>
          <a:stretch/>
        </p:blipFill>
        <p:spPr>
          <a:xfrm>
            <a:off x="7321598" y="2417302"/>
            <a:ext cx="3279728" cy="178801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259222FA-9394-653D-3FE1-B6D8D04688C2}"/>
              </a:ext>
            </a:extLst>
          </p:cNvPr>
          <p:cNvPicPr>
            <a:picLocks noChangeAspect="1"/>
          </p:cNvPicPr>
          <p:nvPr/>
        </p:nvPicPr>
        <p:blipFill rotWithShape="1">
          <a:blip r:embed="rId7"/>
          <a:srcRect b="3555"/>
          <a:stretch/>
        </p:blipFill>
        <p:spPr>
          <a:xfrm>
            <a:off x="8605878" y="4341515"/>
            <a:ext cx="3248151" cy="177444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9BFC04-352A-B77B-76CF-9AC64CA004B8}"/>
              </a:ext>
            </a:extLst>
          </p:cNvPr>
          <p:cNvPicPr>
            <a:picLocks noChangeAspect="1"/>
          </p:cNvPicPr>
          <p:nvPr/>
        </p:nvPicPr>
        <p:blipFill>
          <a:blip r:embed="rId8"/>
          <a:stretch>
            <a:fillRect/>
          </a:stretch>
        </p:blipFill>
        <p:spPr>
          <a:xfrm>
            <a:off x="371897" y="2369674"/>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3DE3DF19-9FC8-B541-6E51-1674240C23CD}"/>
              </a:ext>
            </a:extLst>
          </p:cNvPr>
          <p:cNvSpPr/>
          <p:nvPr/>
        </p:nvSpPr>
        <p:spPr>
          <a:xfrm>
            <a:off x="7177597" y="22923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 name="Oval 8">
            <a:extLst>
              <a:ext uri="{FF2B5EF4-FFF2-40B4-BE49-F238E27FC236}">
                <a16:creationId xmlns:a16="http://schemas.microsoft.com/office/drawing/2014/main" id="{874FF5F9-E3D6-B8F3-2D73-6DDD92A23341}"/>
              </a:ext>
            </a:extLst>
          </p:cNvPr>
          <p:cNvSpPr/>
          <p:nvPr/>
        </p:nvSpPr>
        <p:spPr>
          <a:xfrm>
            <a:off x="8513105" y="408718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 name="Content Placeholder 4">
            <a:extLst>
              <a:ext uri="{FF2B5EF4-FFF2-40B4-BE49-F238E27FC236}">
                <a16:creationId xmlns:a16="http://schemas.microsoft.com/office/drawing/2014/main" id="{E1133EB1-E090-336E-D986-CA5ACEBE45B8}"/>
              </a:ext>
            </a:extLst>
          </p:cNvPr>
          <p:cNvSpPr txBox="1">
            <a:spLocks/>
          </p:cNvSpPr>
          <p:nvPr/>
        </p:nvSpPr>
        <p:spPr>
          <a:xfrm>
            <a:off x="337971" y="5511763"/>
            <a:ext cx="11121601" cy="121294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000" dirty="0"/>
              <a:t>Plotting the launch outcome vs. payload for all sites shows a gap around 4000 kg, so it makes sense to split the data into 2 ranges: </a:t>
            </a:r>
          </a:p>
          <a:p>
            <a:pPr marL="0" indent="0">
              <a:buNone/>
            </a:pPr>
            <a:r>
              <a:rPr lang="en-US" sz="1000" dirty="0"/>
              <a:t>0 – 4000 kg (low payloads)</a:t>
            </a:r>
          </a:p>
          <a:p>
            <a:pPr marL="0" indent="0">
              <a:buNone/>
            </a:pPr>
            <a:r>
              <a:rPr lang="en-US" sz="1000" dirty="0"/>
              <a:t>4000 – 10000 kg (massive payloads)</a:t>
            </a:r>
          </a:p>
          <a:p>
            <a:pPr marL="0" indent="0">
              <a:buNone/>
            </a:pPr>
            <a:r>
              <a:rPr lang="en-US" sz="1000" dirty="0"/>
              <a:t>From these 2 plots, it can be shown that the success for massive payloads is lower than that for low payloads. </a:t>
            </a:r>
          </a:p>
          <a:p>
            <a:pPr marL="0" indent="0">
              <a:buNone/>
            </a:pPr>
            <a:r>
              <a:rPr lang="en-US" sz="1000" dirty="0"/>
              <a:t>It is also worth noting that some booster types (v1.0 and B5) have not been launched with massive payloads. </a:t>
            </a:r>
          </a:p>
        </p:txBody>
      </p:sp>
    </p:spTree>
    <p:extLst>
      <p:ext uri="{BB962C8B-B14F-4D97-AF65-F5344CB8AC3E}">
        <p14:creationId xmlns:p14="http://schemas.microsoft.com/office/powerpoint/2010/main" val="240641805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679" name="Picture 2867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681" name="Picture 2868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683" name="Oval 2868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685" name="Picture 2868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687" name="Picture 2868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689" name="Rectangle 2868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691" name="Rectangle 2869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6" y="1325880"/>
            <a:ext cx="3962563" cy="306650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4100" dirty="0">
                <a:solidFill>
                  <a:srgbClr val="EBEBEB"/>
                </a:solidFill>
                <a:latin typeface="+mj-lt"/>
                <a:ea typeface="+mj-ea"/>
                <a:cs typeface="+mj-cs"/>
              </a:rPr>
              <a:t>Section 5</a:t>
            </a:r>
          </a:p>
          <a:p>
            <a:pPr defTabSz="457200">
              <a:lnSpc>
                <a:spcPct val="90000"/>
              </a:lnSpc>
              <a:spcBef>
                <a:spcPct val="0"/>
              </a:spcBef>
              <a:spcAft>
                <a:spcPts val="600"/>
              </a:spcAft>
            </a:pPr>
            <a:r>
              <a:rPr lang="en-US" sz="4100" dirty="0">
                <a:solidFill>
                  <a:srgbClr val="EBEBEB"/>
                </a:solidFill>
                <a:latin typeface="+mj-lt"/>
                <a:ea typeface="+mj-ea"/>
                <a:cs typeface="+mj-cs"/>
              </a:rPr>
              <a:t>Predictive Analysis  (Classification)</a:t>
            </a:r>
          </a:p>
        </p:txBody>
      </p:sp>
      <p:sp>
        <p:nvSpPr>
          <p:cNvPr id="2869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8674" name="Picture 2" descr="SpaceX's Falcon 9 rocket CRS-16 lifts off from Space Launch Complex 40 on Dec 5, 2018 at Cape Canaveral Air Station, Fla. The CRS-16, a cargo resupply mission to the International Space Station, carried more than 5,600 pounds of supplies to the ISS, including 250 research and science projects. (U.S. Air Force photo by Airman 1st Class Zoe Thacker)">
            <a:extLst>
              <a:ext uri="{FF2B5EF4-FFF2-40B4-BE49-F238E27FC236}">
                <a16:creationId xmlns:a16="http://schemas.microsoft.com/office/drawing/2014/main" id="{B4C6C28A-BB76-31AD-0B20-5F170E2887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48" r="10822"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695" name="Rectangle 2869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67432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6" name="Picture 6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8" name="Oval 6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0" name="Picture 6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2" name="Picture 7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4" name="Rectangle 7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Classification Accuracy</a:t>
            </a:r>
          </a:p>
        </p:txBody>
      </p:sp>
      <p:sp useBgFill="1">
        <p:nvSpPr>
          <p:cNvPr id="82" name="Freeform: Shape 81">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TW" dirty="0"/>
              <a:t>Accuracy Score and Best Score for each classification algorithm produces the following result:</a:t>
            </a:r>
          </a:p>
          <a:p>
            <a:pPr marL="0" indent="0">
              <a:buNone/>
            </a:pPr>
            <a:r>
              <a:rPr lang="en-US" altLang="zh-TW" dirty="0"/>
              <a:t>The KNN model has the highest classification accuracy:</a:t>
            </a:r>
          </a:p>
          <a:p>
            <a:r>
              <a:rPr lang="en-US" altLang="zh-TW" dirty="0"/>
              <a:t>The Accuracy Score is 83.33%</a:t>
            </a:r>
          </a:p>
          <a:p>
            <a:r>
              <a:rPr lang="en-US" altLang="zh-TW" dirty="0"/>
              <a:t>The Best Score is 90.36%</a:t>
            </a:r>
            <a:endParaRPr lang="en-US" dirty="0"/>
          </a:p>
          <a:p>
            <a:pPr marL="0" indent="0"/>
            <a:endParaRPr lang="en-US" dirty="0"/>
          </a:p>
        </p:txBody>
      </p:sp>
      <p:pic>
        <p:nvPicPr>
          <p:cNvPr id="8" name="Picture 7" descr="Table&#10;&#10;Description automatically generated">
            <a:extLst>
              <a:ext uri="{FF2B5EF4-FFF2-40B4-BE49-F238E27FC236}">
                <a16:creationId xmlns:a16="http://schemas.microsoft.com/office/drawing/2014/main" id="{8E48E6EC-D950-45C1-3F9A-C461981AAE0C}"/>
              </a:ext>
            </a:extLst>
          </p:cNvPr>
          <p:cNvPicPr>
            <a:picLocks noChangeAspect="1"/>
          </p:cNvPicPr>
          <p:nvPr/>
        </p:nvPicPr>
        <p:blipFill>
          <a:blip r:embed="rId6"/>
          <a:stretch>
            <a:fillRect/>
          </a:stretch>
        </p:blipFill>
        <p:spPr>
          <a:xfrm>
            <a:off x="6091916" y="3731910"/>
            <a:ext cx="5451627" cy="1294760"/>
          </a:xfrm>
          <a:prstGeom prst="rect">
            <a:avLst/>
          </a:prstGeom>
          <a:effectLst/>
        </p:spPr>
      </p:pic>
    </p:spTree>
    <p:extLst>
      <p:ext uri="{BB962C8B-B14F-4D97-AF65-F5344CB8AC3E}">
        <p14:creationId xmlns:p14="http://schemas.microsoft.com/office/powerpoint/2010/main" val="311240311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5" name="Picture 3277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777" name="Picture 3277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779" name="Oval 3277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781" name="Picture 3278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783" name="Picture 3278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785" name="Rectangle 3278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787" name="Rectangle 3278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2789" name="Rectangle 32788">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79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dirty="0">
                <a:solidFill>
                  <a:srgbClr val="EBEBEB"/>
                </a:solidFill>
                <a:latin typeface="+mj-lt"/>
                <a:ea typeface="+mj-ea"/>
                <a:cs typeface="+mj-cs"/>
              </a:rPr>
              <a:t>Confusion Matrix</a:t>
            </a:r>
          </a:p>
        </p:txBody>
      </p:sp>
      <p:sp useBgFill="1">
        <p:nvSpPr>
          <p:cNvPr id="32793" name="Freeform: Shape 32792">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1" y="2548281"/>
            <a:ext cx="5122606" cy="36586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r>
              <a:rPr lang="en-US" altLang="zh-TW" dirty="0"/>
              <a:t>As shown previously, best performing classification model is the KNNmodel, with an accuracy of 83.33%. </a:t>
            </a:r>
          </a:p>
          <a:p>
            <a:pPr marL="0" indent="0"/>
            <a:r>
              <a:rPr lang="en-US" altLang="zh-TW" dirty="0"/>
              <a:t>Correct predictions are on a diagonal from top left to bottom right.</a:t>
            </a:r>
          </a:p>
        </p:txBody>
      </p:sp>
      <p:pic>
        <p:nvPicPr>
          <p:cNvPr id="32770" name="Picture 2">
            <a:extLst>
              <a:ext uri="{FF2B5EF4-FFF2-40B4-BE49-F238E27FC236}">
                <a16:creationId xmlns:a16="http://schemas.microsoft.com/office/drawing/2014/main" id="{40A0306F-312C-97F5-88D1-4F45455C001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676199" y="2548281"/>
            <a:ext cx="4283061"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813951"/>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4823" name="Picture 3482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825" name="Picture 3482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827" name="Oval 3482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829" name="Picture 3482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831" name="Picture 3483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833" name="Rectangle 3483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835" name="Rectangle 3483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a:solidFill>
                  <a:srgbClr val="EBEBEB"/>
                </a:solidFill>
                <a:latin typeface="+mj-lt"/>
                <a:ea typeface="+mj-ea"/>
                <a:cs typeface="+mj-cs"/>
              </a:rPr>
              <a:t>Conclusions</a:t>
            </a:r>
          </a:p>
        </p:txBody>
      </p:sp>
      <p:sp>
        <p:nvSpPr>
          <p:cNvPr id="4" name="Content Placeholder 4">
            <a:extLst>
              <a:ext uri="{FF2B5EF4-FFF2-40B4-BE49-F238E27FC236}">
                <a16:creationId xmlns:a16="http://schemas.microsoft.com/office/drawing/2014/main" id="{AB247D8F-C1C2-7032-E724-6287C0D6D483}"/>
              </a:ext>
            </a:extLst>
          </p:cNvPr>
          <p:cNvSpPr txBox="1">
            <a:spLocks/>
          </p:cNvSpPr>
          <p:nvPr/>
        </p:nvSpPr>
        <p:spPr>
          <a:xfrm>
            <a:off x="648930" y="1676400"/>
            <a:ext cx="6188189" cy="5029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90000"/>
              </a:lnSpc>
            </a:pPr>
            <a:r>
              <a:rPr lang="en-US" altLang="zh-TW" sz="1600" dirty="0">
                <a:solidFill>
                  <a:srgbClr val="FFFFFF"/>
                </a:solidFill>
              </a:rPr>
              <a:t>Our mission: Develop a machine learning model for Space Y, which wants to bid against SpaceX</a:t>
            </a:r>
          </a:p>
          <a:p>
            <a:pPr marL="0" indent="0">
              <a:lnSpc>
                <a:spcPct val="90000"/>
              </a:lnSpc>
            </a:pPr>
            <a:r>
              <a:rPr lang="en-US" altLang="zh-TW" sz="1600" dirty="0">
                <a:solidFill>
                  <a:srgbClr val="FFFFFF"/>
                </a:solidFill>
              </a:rPr>
              <a:t>The goal of the model is to predict when the first stage will land successfully to save about $100 million</a:t>
            </a:r>
          </a:p>
          <a:p>
            <a:pPr marL="0" indent="0">
              <a:lnSpc>
                <a:spcPct val="90000"/>
              </a:lnSpc>
            </a:pPr>
            <a:r>
              <a:rPr lang="en-US" altLang="zh-TW" sz="1600" dirty="0">
                <a:solidFill>
                  <a:srgbClr val="FFFFFF"/>
                </a:solidFill>
              </a:rPr>
              <a:t>Data used comes from public SpaceX API and web scraping SpaceX Wikipedia page</a:t>
            </a:r>
          </a:p>
          <a:p>
            <a:pPr marL="0" indent="0">
              <a:lnSpc>
                <a:spcPct val="90000"/>
              </a:lnSpc>
            </a:pPr>
            <a:r>
              <a:rPr lang="en-US" altLang="zh-TW" sz="1600" dirty="0">
                <a:solidFill>
                  <a:srgbClr val="FFFFFF"/>
                </a:solidFill>
              </a:rPr>
              <a:t>Create data tags and store data into SQLite database</a:t>
            </a:r>
          </a:p>
          <a:p>
            <a:pPr marL="0" indent="0">
              <a:lnSpc>
                <a:spcPct val="90000"/>
              </a:lnSpc>
            </a:pPr>
            <a:r>
              <a:rPr lang="en-US" altLang="zh-TW" sz="1600" dirty="0">
                <a:solidFill>
                  <a:srgbClr val="FFFFFF"/>
                </a:solidFill>
              </a:rPr>
              <a:t>Created a dashboard for the visualization</a:t>
            </a:r>
          </a:p>
          <a:p>
            <a:pPr marL="0" indent="0">
              <a:lnSpc>
                <a:spcPct val="90000"/>
              </a:lnSpc>
            </a:pPr>
            <a:r>
              <a:rPr lang="en-US" altLang="zh-TW" sz="1600" dirty="0">
                <a:solidFill>
                  <a:srgbClr val="FFFFFF"/>
                </a:solidFill>
              </a:rPr>
              <a:t>We created a machine learning model with 83% accuracy</a:t>
            </a:r>
          </a:p>
          <a:p>
            <a:pPr marL="0" indent="0">
              <a:lnSpc>
                <a:spcPct val="90000"/>
              </a:lnSpc>
            </a:pPr>
            <a:r>
              <a:rPr lang="en-US" altLang="zh-TW" sz="1600" dirty="0" err="1">
                <a:solidFill>
                  <a:srgbClr val="FFFFFF"/>
                </a:solidFill>
              </a:rPr>
              <a:t>SpaceY's</a:t>
            </a:r>
            <a:r>
              <a:rPr lang="en-US" altLang="zh-TW" sz="1600" dirty="0">
                <a:solidFill>
                  <a:srgbClr val="FFFFFF"/>
                </a:solidFill>
              </a:rPr>
              <a:t> </a:t>
            </a:r>
            <a:r>
              <a:rPr lang="en-US" altLang="zh-TW" sz="1600" dirty="0" err="1">
                <a:solidFill>
                  <a:srgbClr val="FFFFFF"/>
                </a:solidFill>
              </a:rPr>
              <a:t>Allon</a:t>
            </a:r>
            <a:r>
              <a:rPr lang="en-US" altLang="zh-TW" sz="1600" dirty="0">
                <a:solidFill>
                  <a:srgbClr val="FFFFFF"/>
                </a:solidFill>
              </a:rPr>
              <a:t> Mask can use this model to more accurately predict whether a launch will successfully land on Stage 1 before launch, so as to decide whether to launch</a:t>
            </a:r>
          </a:p>
          <a:p>
            <a:pPr marL="0" indent="0">
              <a:lnSpc>
                <a:spcPct val="90000"/>
              </a:lnSpc>
            </a:pPr>
            <a:r>
              <a:rPr lang="en-US" altLang="zh-TW" sz="1600" dirty="0">
                <a:solidFill>
                  <a:srgbClr val="FFFFFF"/>
                </a:solidFill>
              </a:rPr>
              <a:t>If possible, more data should be collected to better identify the best machine learning model and improve accuracy</a:t>
            </a:r>
            <a:endParaRPr lang="en-US" sz="1600" dirty="0">
              <a:solidFill>
                <a:srgbClr val="FFFFFF"/>
              </a:solidFill>
            </a:endParaRPr>
          </a:p>
        </p:txBody>
      </p:sp>
      <p:sp>
        <p:nvSpPr>
          <p:cNvPr id="3483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4818" name="Picture 2" descr="SpaceX's Falcon 9 rocket CRS-16 lifts off from Space Launch Complex 40 on Dec 5, 2018 at Cape Canaveral Air Station, Fla. The CRS-16, a cargo resupply mission to the International Space Station, carried more than 5,600 pounds of supplies to the ISS, including 250 research and science projects. (U.S. Air Force photo by Airman 1st Class Zoe Thacker)">
            <a:extLst>
              <a:ext uri="{FF2B5EF4-FFF2-40B4-BE49-F238E27FC236}">
                <a16:creationId xmlns:a16="http://schemas.microsoft.com/office/drawing/2014/main" id="{D70E6DAA-6A4B-48D3-23E1-4A092C8766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648" r="27044" b="-2"/>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847" name="Picture 3584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849" name="Picture 3584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851" name="Oval 3585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853" name="Picture 3585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855" name="Picture 3585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857" name="Rectangle 3585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859" name="Rectangle 35858">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a:solidFill>
                  <a:srgbClr val="EBEBEB"/>
                </a:solidFill>
                <a:latin typeface="+mj-lt"/>
                <a:ea typeface="+mj-ea"/>
                <a:cs typeface="+mj-cs"/>
              </a:rPr>
              <a:t>Appendix</a:t>
            </a:r>
          </a:p>
        </p:txBody>
      </p:sp>
      <p:sp>
        <p:nvSpPr>
          <p:cNvPr id="35861"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5842" name="Picture 2" descr="SpaceX's Falcon 9 rocket CRS-16 lifts off from Space Launch Complex 40 on Dec 5, 2018 at Cape Canaveral Air Station, Fla. The CRS-16, a cargo resupply mission to the International Space Station, carried more than 5,600 pounds of supplies to the ISS, including 250 research and science projects. (U.S. Air Force photo by Airman 1st Class Zoe Thacker)">
            <a:extLst>
              <a:ext uri="{FF2B5EF4-FFF2-40B4-BE49-F238E27FC236}">
                <a16:creationId xmlns:a16="http://schemas.microsoft.com/office/drawing/2014/main" id="{7FD73F6A-799A-4D36-9556-B8B8BEE0C1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48" r="10822" b="-1"/>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5863" name="Rectangle 35862">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71900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30AE2C3-3B11-376E-A47C-4FD463A1F7A6}"/>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b="0" i="0" kern="1200">
                <a:solidFill>
                  <a:srgbClr val="EBEBEB"/>
                </a:solidFill>
                <a:latin typeface="+mj-lt"/>
                <a:ea typeface="+mj-ea"/>
                <a:cs typeface="+mj-cs"/>
              </a:rPr>
              <a:t>Appendix</a:t>
            </a:r>
          </a:p>
        </p:txBody>
      </p:sp>
      <p:sp useBgFill="1">
        <p:nvSpPr>
          <p:cNvPr id="28" name="Freeform: Shape 2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Content Placeholder 4">
            <a:extLst>
              <a:ext uri="{FF2B5EF4-FFF2-40B4-BE49-F238E27FC236}">
                <a16:creationId xmlns:a16="http://schemas.microsoft.com/office/drawing/2014/main" id="{73D4C784-1DF0-49F6-6965-2372A0CCD7BE}"/>
              </a:ext>
            </a:extLst>
          </p:cNvPr>
          <p:cNvSpPr txBox="1">
            <a:spLocks/>
          </p:cNvSpPr>
          <p:nvPr/>
        </p:nvSpPr>
        <p:spPr>
          <a:xfrm>
            <a:off x="4335106" y="3746392"/>
            <a:ext cx="5122606" cy="11569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1295"/>
              </a:spcBef>
              <a:buNone/>
            </a:pPr>
            <a:r>
              <a:rPr lang="en-HK" sz="2000" u="heavy" dirty="0">
                <a:solidFill>
                  <a:srgbClr val="404040"/>
                </a:solidFill>
                <a:uFill>
                  <a:solidFill>
                    <a:srgbClr val="404040"/>
                  </a:solidFill>
                </a:uFill>
                <a:latin typeface="Carlito"/>
                <a:cs typeface="Carlito"/>
              </a:rPr>
              <a:t>GitHub</a:t>
            </a:r>
            <a:r>
              <a:rPr lang="en-HK" sz="2000" u="heavy" spc="-5" dirty="0">
                <a:solidFill>
                  <a:srgbClr val="404040"/>
                </a:solidFill>
                <a:uFill>
                  <a:solidFill>
                    <a:srgbClr val="404040"/>
                  </a:solidFill>
                </a:uFill>
                <a:latin typeface="Carlito"/>
                <a:cs typeface="Carlito"/>
              </a:rPr>
              <a:t>: </a:t>
            </a:r>
            <a:r>
              <a:rPr lang="en-HK" sz="2000" u="heavy" spc="-5" dirty="0" err="1">
                <a:solidFill>
                  <a:srgbClr val="404040"/>
                </a:solidFill>
                <a:uFill>
                  <a:solidFill>
                    <a:srgbClr val="404040"/>
                  </a:solidFill>
                </a:uFill>
                <a:latin typeface="Carlito"/>
                <a:cs typeface="Carlito"/>
                <a:hlinkClick r:id="rId6"/>
              </a:rPr>
              <a:t>IBM_Data_Science_Course</a:t>
            </a:r>
            <a:endParaRPr lang="en-HK" sz="2000" dirty="0">
              <a:latin typeface="Carlito"/>
              <a:cs typeface="Carlito"/>
            </a:endParaRPr>
          </a:p>
        </p:txBody>
      </p:sp>
    </p:spTree>
    <p:extLst>
      <p:ext uri="{BB962C8B-B14F-4D97-AF65-F5344CB8AC3E}">
        <p14:creationId xmlns:p14="http://schemas.microsoft.com/office/powerpoint/2010/main" val="376765322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6871" name="Picture 368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873" name="Picture 368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875" name="Oval 368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877" name="Picture 368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879" name="Picture 368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881" name="Rectangle 368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883" name="Rectangle 3688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0D8DCF-175C-F721-D407-C67D7E84EAE1}"/>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Thank You!</a:t>
            </a:r>
          </a:p>
        </p:txBody>
      </p:sp>
      <p:sp>
        <p:nvSpPr>
          <p:cNvPr id="3688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6866" name="Picture 2" descr="People watch SpaceX's Falcon 9 rocket CRS-16 lift off from Cape Canaveral Air Force Station, Space Launch Complex 40 on Dec 5, 2018 at Cocoa Beach, Fla. The CRS-16, a cargo resupply mission to the International Space Station, carried more than 5,600 pounds of supplies to the ISS, including 250 research and science projects. (U.S. Air Force photo by Airman 1st Class Dalton Williams)">
            <a:extLst>
              <a:ext uri="{FF2B5EF4-FFF2-40B4-BE49-F238E27FC236}">
                <a16:creationId xmlns:a16="http://schemas.microsoft.com/office/drawing/2014/main" id="{2740670E-C35C-A682-9143-9503B598426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46" r="23308"/>
          <a:stretch/>
        </p:blipFill>
        <p:spPr bwMode="auto">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6887" name="Rectangle 3688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153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8000837" y="1325880"/>
            <a:ext cx="3543464" cy="3066507"/>
          </a:xfrm>
          <a:prstGeom prst="rect">
            <a:avLst/>
          </a:prstGeom>
        </p:spPr>
        <p:txBody>
          <a:bodyPr vert="horz" lIns="91440" tIns="45720" rIns="91440" bIns="45720" rtlCol="0" anchor="b">
            <a:normAutofit/>
          </a:bodyPr>
          <a:lstStyle/>
          <a:p>
            <a:pPr defTabSz="457200">
              <a:spcBef>
                <a:spcPct val="0"/>
              </a:spcBef>
              <a:spcAft>
                <a:spcPts val="600"/>
              </a:spcAft>
            </a:pPr>
            <a:r>
              <a:rPr lang="en-US" sz="4800" dirty="0">
                <a:solidFill>
                  <a:srgbClr val="EBEBEB"/>
                </a:solidFill>
                <a:latin typeface="+mj-lt"/>
                <a:ea typeface="+mj-ea"/>
                <a:cs typeface="+mj-cs"/>
              </a:rPr>
              <a:t>Section 1</a:t>
            </a:r>
          </a:p>
          <a:p>
            <a:pPr defTabSz="457200">
              <a:spcBef>
                <a:spcPct val="0"/>
              </a:spcBef>
              <a:spcAft>
                <a:spcPts val="600"/>
              </a:spcAft>
            </a:pPr>
            <a:r>
              <a:rPr lang="en-US" sz="3200" dirty="0">
                <a:solidFill>
                  <a:srgbClr val="EBEBEB"/>
                </a:solidFill>
                <a:latin typeface="+mj-lt"/>
                <a:ea typeface="+mj-ea"/>
                <a:cs typeface="+mj-cs"/>
              </a:rPr>
              <a:t>Methodology</a:t>
            </a:r>
          </a:p>
        </p:txBody>
      </p:sp>
      <p:pic>
        <p:nvPicPr>
          <p:cNvPr id="5" name="Picture 4">
            <a:extLst>
              <a:ext uri="{FF2B5EF4-FFF2-40B4-BE49-F238E27FC236}">
                <a16:creationId xmlns:a16="http://schemas.microsoft.com/office/drawing/2014/main" id="{4E63693B-B539-3842-67CB-F34A8305CB50}"/>
              </a:ext>
            </a:extLst>
          </p:cNvPr>
          <p:cNvPicPr>
            <a:picLocks noChangeAspect="1"/>
          </p:cNvPicPr>
          <p:nvPr/>
        </p:nvPicPr>
        <p:blipFill rotWithShape="1">
          <a:blip r:embed="rId3"/>
          <a:srcRect l="19803" r="4668"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8930" y="1847212"/>
            <a:ext cx="6188189" cy="43766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bg2">
                  <a:lumMod val="40000"/>
                  <a:lumOff val="60000"/>
                </a:schemeClr>
              </a:buClr>
              <a:buSzPct val="80000"/>
            </a:pPr>
            <a:r>
              <a:rPr lang="en-US" sz="2000" dirty="0">
                <a:solidFill>
                  <a:srgbClr val="FFFFFF"/>
                </a:solidFill>
                <a:latin typeface="+mj-lt"/>
                <a:ea typeface="+mj-ea"/>
                <a:cs typeface="+mj-cs"/>
              </a:rPr>
              <a:t>Data collection methodology:</a:t>
            </a:r>
          </a:p>
          <a:p>
            <a:pPr lvl="1" defTabSz="457200">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Combined data from SpaceX public API and web scaping SpaceX Wikipedia page  </a:t>
            </a:r>
          </a:p>
          <a:p>
            <a:pPr defTabSz="457200">
              <a:buClr>
                <a:schemeClr val="bg2">
                  <a:lumMod val="40000"/>
                  <a:lumOff val="60000"/>
                </a:schemeClr>
              </a:buClr>
              <a:buSzPct val="80000"/>
            </a:pPr>
            <a:r>
              <a:rPr lang="en-US" sz="2000" dirty="0">
                <a:solidFill>
                  <a:srgbClr val="FFFFFF"/>
                </a:solidFill>
                <a:latin typeface="+mj-lt"/>
                <a:ea typeface="+mj-ea"/>
                <a:cs typeface="+mj-cs"/>
              </a:rPr>
              <a:t>Perform data wrangling</a:t>
            </a:r>
          </a:p>
          <a:p>
            <a:pPr lvl="1" defTabSz="457200">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Classifying true landings as successful and unsuccessful otherwise</a:t>
            </a:r>
          </a:p>
          <a:p>
            <a:pPr defTabSz="457200">
              <a:buClr>
                <a:schemeClr val="bg2">
                  <a:lumMod val="40000"/>
                  <a:lumOff val="60000"/>
                </a:schemeClr>
              </a:buClr>
              <a:buSzPct val="80000"/>
            </a:pPr>
            <a:r>
              <a:rPr lang="en-US" sz="2000" dirty="0">
                <a:solidFill>
                  <a:srgbClr val="FFFFFF"/>
                </a:solidFill>
                <a:latin typeface="+mj-lt"/>
                <a:ea typeface="+mj-ea"/>
                <a:cs typeface="+mj-cs"/>
              </a:rPr>
              <a:t>Perform exploratory data analysis (EDA) using visualization and SQL</a:t>
            </a:r>
          </a:p>
          <a:p>
            <a:pPr defTabSz="457200">
              <a:buClr>
                <a:schemeClr val="bg2">
                  <a:lumMod val="40000"/>
                  <a:lumOff val="60000"/>
                </a:schemeClr>
              </a:buClr>
              <a:buSzPct val="80000"/>
            </a:pPr>
            <a:r>
              <a:rPr lang="en-US" sz="2000" dirty="0">
                <a:solidFill>
                  <a:srgbClr val="FFFFFF"/>
                </a:solidFill>
                <a:latin typeface="+mj-lt"/>
                <a:ea typeface="+mj-ea"/>
                <a:cs typeface="+mj-cs"/>
              </a:rPr>
              <a:t>Perform interactive visual analytics using Folium and </a:t>
            </a:r>
            <a:r>
              <a:rPr lang="en-US" sz="2000" dirty="0" err="1">
                <a:solidFill>
                  <a:srgbClr val="FFFFFF"/>
                </a:solidFill>
                <a:latin typeface="+mj-lt"/>
                <a:ea typeface="+mj-ea"/>
                <a:cs typeface="+mj-cs"/>
              </a:rPr>
              <a:t>Plotly</a:t>
            </a:r>
            <a:r>
              <a:rPr lang="en-US" sz="2000" dirty="0">
                <a:solidFill>
                  <a:srgbClr val="FFFFFF"/>
                </a:solidFill>
                <a:latin typeface="+mj-lt"/>
                <a:ea typeface="+mj-ea"/>
                <a:cs typeface="+mj-cs"/>
              </a:rPr>
              <a:t> Dash</a:t>
            </a:r>
          </a:p>
          <a:p>
            <a:pPr defTabSz="457200">
              <a:buClr>
                <a:schemeClr val="bg2">
                  <a:lumMod val="40000"/>
                  <a:lumOff val="60000"/>
                </a:schemeClr>
              </a:buClr>
              <a:buSzPct val="80000"/>
            </a:pPr>
            <a:r>
              <a:rPr lang="en-US" sz="2000" dirty="0">
                <a:solidFill>
                  <a:srgbClr val="FFFFFF"/>
                </a:solidFill>
                <a:latin typeface="+mj-lt"/>
                <a:ea typeface="+mj-ea"/>
                <a:cs typeface="+mj-cs"/>
              </a:rPr>
              <a:t>Perform predictive analysis using classification models</a:t>
            </a:r>
          </a:p>
          <a:p>
            <a:pPr lvl="1" defTabSz="457200">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Using </a:t>
            </a:r>
            <a:r>
              <a:rPr lang="en-US" sz="1500" dirty="0" err="1">
                <a:solidFill>
                  <a:srgbClr val="FFFFFF"/>
                </a:solidFill>
                <a:latin typeface="+mj-lt"/>
                <a:ea typeface="+mj-ea"/>
                <a:cs typeface="+mj-cs"/>
              </a:rPr>
              <a:t>GridSearchCV</a:t>
            </a:r>
            <a:r>
              <a:rPr lang="en-US" sz="1500" dirty="0">
                <a:solidFill>
                  <a:srgbClr val="FFFFFF"/>
                </a:solidFill>
                <a:latin typeface="+mj-lt"/>
                <a:ea typeface="+mj-ea"/>
                <a:cs typeface="+mj-cs"/>
              </a:rPr>
              <a:t> to Tuned the machine learning models</a:t>
            </a:r>
          </a:p>
        </p:txBody>
      </p:sp>
      <p:pic>
        <p:nvPicPr>
          <p:cNvPr id="3" name="Picture 2">
            <a:extLst>
              <a:ext uri="{FF2B5EF4-FFF2-40B4-BE49-F238E27FC236}">
                <a16:creationId xmlns:a16="http://schemas.microsoft.com/office/drawing/2014/main" id="{FA2D40DE-E65A-5AE3-4760-69AB6D293CA3}"/>
              </a:ext>
            </a:extLst>
          </p:cNvPr>
          <p:cNvPicPr>
            <a:picLocks noChangeAspect="1"/>
          </p:cNvPicPr>
          <p:nvPr/>
        </p:nvPicPr>
        <p:blipFill rotWithShape="1">
          <a:blip r:embed="rId4"/>
          <a:srcRect t="2931" r="1"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6188075" cy="3786188"/>
          </a:xfrm>
          <a:prstGeom prst="rect">
            <a:avLst/>
          </a:prstGeom>
        </p:spPr>
        <p:txBody>
          <a:bodyPr vert="horz" lIns="91440" tIns="45720" rIns="91440" bIns="45720" rtlCol="0">
            <a:normAutofit/>
          </a:bodyPr>
          <a:lstStyle/>
          <a:p>
            <a:r>
              <a:rPr lang="en-US" sz="1500" dirty="0">
                <a:solidFill>
                  <a:srgbClr val="FFFFFF"/>
                </a:solidFill>
              </a:rPr>
              <a:t>Data collection process involved a combination of API requests from Space X public API and web  scraping data from a table in Space X’s Wikipedia entry. </a:t>
            </a:r>
          </a:p>
          <a:p>
            <a:r>
              <a:rPr lang="en-US" sz="1500" dirty="0">
                <a:solidFill>
                  <a:srgbClr val="FFFFFF"/>
                </a:solidFill>
              </a:rPr>
              <a:t>The next slide will show the flowchart of data collection from API and the one after will show  the flowchart of data collection from </a:t>
            </a:r>
            <a:r>
              <a:rPr lang="en-US" sz="1500" dirty="0" err="1">
                <a:solidFill>
                  <a:srgbClr val="FFFFFF"/>
                </a:solidFill>
              </a:rPr>
              <a:t>webscraping</a:t>
            </a:r>
            <a:r>
              <a:rPr lang="en-US" sz="1500" dirty="0">
                <a:solidFill>
                  <a:srgbClr val="FFFFFF"/>
                </a:solidFill>
              </a:rPr>
              <a:t>.</a:t>
            </a:r>
          </a:p>
        </p:txBody>
      </p:sp>
      <p:pic>
        <p:nvPicPr>
          <p:cNvPr id="3" name="Picture 2">
            <a:extLst>
              <a:ext uri="{FF2B5EF4-FFF2-40B4-BE49-F238E27FC236}">
                <a16:creationId xmlns:a16="http://schemas.microsoft.com/office/drawing/2014/main" id="{F9D536CB-2C98-730B-430A-D6492D691549}"/>
              </a:ext>
            </a:extLst>
          </p:cNvPr>
          <p:cNvPicPr>
            <a:picLocks noChangeAspect="1"/>
          </p:cNvPicPr>
          <p:nvPr/>
        </p:nvPicPr>
        <p:blipFill rotWithShape="1">
          <a:blip r:embed="rId4"/>
          <a:srcRect l="23072" r="1179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D167-FA79-5011-2EA3-E204AF9C0263}"/>
              </a:ext>
            </a:extLst>
          </p:cNvPr>
          <p:cNvSpPr txBox="1">
            <a:spLocks/>
          </p:cNvSpPr>
          <p:nvPr/>
        </p:nvSpPr>
        <p:spPr>
          <a:xfrm>
            <a:off x="648930" y="629266"/>
            <a:ext cx="7930122"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Data Collection – SpaceX API</a:t>
            </a:r>
          </a:p>
        </p:txBody>
      </p:sp>
      <p:sp>
        <p:nvSpPr>
          <p:cNvPr id="3" name="Content Placeholder 4">
            <a:extLst>
              <a:ext uri="{FF2B5EF4-FFF2-40B4-BE49-F238E27FC236}">
                <a16:creationId xmlns:a16="http://schemas.microsoft.com/office/drawing/2014/main" id="{874B5130-9C3D-91EB-D0E7-88C35B34F573}"/>
              </a:ext>
            </a:extLst>
          </p:cNvPr>
          <p:cNvSpPr txBox="1">
            <a:spLocks/>
          </p:cNvSpPr>
          <p:nvPr/>
        </p:nvSpPr>
        <p:spPr>
          <a:xfrm>
            <a:off x="355276" y="1440426"/>
            <a:ext cx="6435746" cy="37861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1400"/>
              </a:spcBef>
              <a:buNone/>
            </a:pPr>
            <a:r>
              <a:rPr lang="en-US" sz="1500" dirty="0">
                <a:latin typeface="+mn-lt"/>
              </a:rPr>
              <a:t>Using the SpaceX API to retrieve data about launches, including the rocket used, payload delivered, launch specifications, landing specifications, and landing results.</a:t>
            </a:r>
          </a:p>
          <a:p>
            <a:pPr marL="0" indent="0">
              <a:lnSpc>
                <a:spcPct val="100000"/>
              </a:lnSpc>
              <a:spcBef>
                <a:spcPts val="1400"/>
              </a:spcBef>
              <a:buNone/>
            </a:pPr>
            <a:r>
              <a:rPr lang="en-US" sz="1500" dirty="0" err="1">
                <a:latin typeface="+mn-lt"/>
              </a:rPr>
              <a:t>Github</a:t>
            </a:r>
            <a:r>
              <a:rPr lang="en-US" sz="1500" dirty="0">
                <a:latin typeface="+mn-lt"/>
              </a:rPr>
              <a:t>: </a:t>
            </a:r>
            <a:r>
              <a:rPr lang="en-US" sz="1500" dirty="0" err="1">
                <a:latin typeface="+mn-lt"/>
                <a:hlinkClick r:id="rId3"/>
              </a:rPr>
              <a:t>jupyter</a:t>
            </a:r>
            <a:r>
              <a:rPr lang="en-US" sz="1500" dirty="0">
                <a:latin typeface="+mn-lt"/>
                <a:hlinkClick r:id="rId3"/>
              </a:rPr>
              <a:t>-labs-</a:t>
            </a:r>
            <a:r>
              <a:rPr lang="en-US" sz="1500" dirty="0" err="1">
                <a:latin typeface="+mn-lt"/>
                <a:hlinkClick r:id="rId3"/>
              </a:rPr>
              <a:t>spacex</a:t>
            </a:r>
            <a:r>
              <a:rPr lang="en-US" sz="1500" dirty="0">
                <a:latin typeface="+mn-lt"/>
                <a:hlinkClick r:id="rId3"/>
              </a:rPr>
              <a:t>-data-collection-</a:t>
            </a:r>
            <a:r>
              <a:rPr lang="en-US" sz="1500" dirty="0" err="1">
                <a:latin typeface="+mn-lt"/>
                <a:hlinkClick r:id="rId3"/>
              </a:rPr>
              <a:t>api.ipynb</a:t>
            </a:r>
            <a:endParaRPr lang="en-US" sz="1500" dirty="0">
              <a:latin typeface="+mn-lt"/>
            </a:endParaRPr>
          </a:p>
          <a:p>
            <a:pPr marL="457200" indent="-457200">
              <a:lnSpc>
                <a:spcPct val="100000"/>
              </a:lnSpc>
              <a:spcBef>
                <a:spcPts val="1400"/>
              </a:spcBef>
              <a:buAutoNum type="arabicPeriod"/>
            </a:pPr>
            <a:r>
              <a:rPr lang="en-US" sz="1500" dirty="0">
                <a:latin typeface="+mn-lt"/>
              </a:rPr>
              <a:t>Getting Response from API</a:t>
            </a:r>
          </a:p>
          <a:p>
            <a:pPr marL="457200" indent="-457200">
              <a:lnSpc>
                <a:spcPct val="100000"/>
              </a:lnSpc>
              <a:spcBef>
                <a:spcPts val="1400"/>
              </a:spcBef>
              <a:buAutoNum type="arabicPeriod"/>
            </a:pPr>
            <a:r>
              <a:rPr lang="en-US" sz="1500" dirty="0">
                <a:latin typeface="+mn-lt"/>
              </a:rPr>
              <a:t>Converting Response to a .</a:t>
            </a:r>
            <a:r>
              <a:rPr lang="en-US" sz="1500" dirty="0" err="1">
                <a:latin typeface="+mn-lt"/>
              </a:rPr>
              <a:t>json</a:t>
            </a:r>
            <a:r>
              <a:rPr lang="en-US" sz="1500" dirty="0">
                <a:latin typeface="+mn-lt"/>
              </a:rPr>
              <a:t> file</a:t>
            </a:r>
          </a:p>
          <a:p>
            <a:pPr marL="457200" indent="-457200">
              <a:lnSpc>
                <a:spcPct val="100000"/>
              </a:lnSpc>
              <a:spcBef>
                <a:spcPts val="1400"/>
              </a:spcBef>
              <a:buAutoNum type="arabicPeriod"/>
            </a:pPr>
            <a:r>
              <a:rPr lang="en-US" sz="1500" dirty="0">
                <a:latin typeface="+mn-lt"/>
              </a:rPr>
              <a:t>Apply custom functions to clean data</a:t>
            </a:r>
          </a:p>
          <a:p>
            <a:pPr marL="457200" indent="-457200">
              <a:lnSpc>
                <a:spcPct val="100000"/>
              </a:lnSpc>
              <a:spcBef>
                <a:spcPts val="1400"/>
              </a:spcBef>
              <a:buAutoNum type="arabicPeriod"/>
            </a:pPr>
            <a:r>
              <a:rPr lang="en-US" sz="1500" dirty="0">
                <a:latin typeface="+mn-lt"/>
              </a:rPr>
              <a:t>Assign list to dictionary then </a:t>
            </a:r>
            <a:r>
              <a:rPr lang="en-US" sz="1500" dirty="0" err="1">
                <a:latin typeface="+mn-lt"/>
              </a:rPr>
              <a:t>dataframe</a:t>
            </a:r>
            <a:endParaRPr lang="en-US" sz="1500" dirty="0">
              <a:latin typeface="+mn-lt"/>
            </a:endParaRPr>
          </a:p>
          <a:p>
            <a:pPr marL="457200" indent="-457200">
              <a:lnSpc>
                <a:spcPct val="100000"/>
              </a:lnSpc>
              <a:spcBef>
                <a:spcPts val="1400"/>
              </a:spcBef>
              <a:buAutoNum type="arabicPeriod"/>
            </a:pPr>
            <a:r>
              <a:rPr lang="en-US" sz="1500" dirty="0">
                <a:latin typeface="+mn-lt"/>
              </a:rPr>
              <a:t>Filter </a:t>
            </a:r>
            <a:r>
              <a:rPr lang="en-US" sz="1500" dirty="0" err="1">
                <a:latin typeface="+mn-lt"/>
              </a:rPr>
              <a:t>dataframe</a:t>
            </a:r>
            <a:r>
              <a:rPr lang="en-US" sz="1500" dirty="0">
                <a:latin typeface="+mn-lt"/>
              </a:rPr>
              <a:t> and export to flat file (.csv)</a:t>
            </a:r>
          </a:p>
        </p:txBody>
      </p:sp>
      <p:grpSp>
        <p:nvGrpSpPr>
          <p:cNvPr id="76" name="Group 75">
            <a:extLst>
              <a:ext uri="{FF2B5EF4-FFF2-40B4-BE49-F238E27FC236}">
                <a16:creationId xmlns:a16="http://schemas.microsoft.com/office/drawing/2014/main" id="{A6E1A423-C58A-B5F3-AC8B-EC4E2C2583B8}"/>
              </a:ext>
            </a:extLst>
          </p:cNvPr>
          <p:cNvGrpSpPr/>
          <p:nvPr/>
        </p:nvGrpSpPr>
        <p:grpSpPr>
          <a:xfrm>
            <a:off x="7783617" y="1440426"/>
            <a:ext cx="2552873" cy="670839"/>
            <a:chOff x="6803476" y="1789346"/>
            <a:chExt cx="2552873" cy="670839"/>
          </a:xfrm>
        </p:grpSpPr>
        <p:grpSp>
          <p:nvGrpSpPr>
            <p:cNvPr id="67" name="Group 66">
              <a:extLst>
                <a:ext uri="{FF2B5EF4-FFF2-40B4-BE49-F238E27FC236}">
                  <a16:creationId xmlns:a16="http://schemas.microsoft.com/office/drawing/2014/main" id="{8FD62E48-88AA-F394-04D1-8FB0C0EDE6EC}"/>
                </a:ext>
              </a:extLst>
            </p:cNvPr>
            <p:cNvGrpSpPr/>
            <p:nvPr/>
          </p:nvGrpSpPr>
          <p:grpSpPr>
            <a:xfrm>
              <a:off x="6947476" y="1986684"/>
              <a:ext cx="2408873" cy="473501"/>
              <a:chOff x="6947476" y="1986684"/>
              <a:chExt cx="2408873" cy="473501"/>
            </a:xfrm>
          </p:grpSpPr>
          <p:sp>
            <p:nvSpPr>
              <p:cNvPr id="62" name="Flowchart: Alternate Process 61">
                <a:extLst>
                  <a:ext uri="{FF2B5EF4-FFF2-40B4-BE49-F238E27FC236}">
                    <a16:creationId xmlns:a16="http://schemas.microsoft.com/office/drawing/2014/main" id="{51C30B1E-1889-5549-359C-14690803E2D1}"/>
                  </a:ext>
                </a:extLst>
              </p:cNvPr>
              <p:cNvSpPr/>
              <p:nvPr/>
            </p:nvSpPr>
            <p:spPr>
              <a:xfrm>
                <a:off x="6947476" y="1986684"/>
                <a:ext cx="2408873" cy="473501"/>
              </a:xfrm>
              <a:prstGeom prst="flowChartAlternateProcess">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5" name="Picture 54">
                <a:extLst>
                  <a:ext uri="{FF2B5EF4-FFF2-40B4-BE49-F238E27FC236}">
                    <a16:creationId xmlns:a16="http://schemas.microsoft.com/office/drawing/2014/main" id="{8CE4E6A0-60C1-86E3-B32A-5CF2C01F1E8B}"/>
                  </a:ext>
                </a:extLst>
              </p:cNvPr>
              <p:cNvPicPr>
                <a:picLocks noChangeAspect="1"/>
              </p:cNvPicPr>
              <p:nvPr/>
            </p:nvPicPr>
            <p:blipFill>
              <a:blip r:embed="rId4"/>
              <a:stretch>
                <a:fillRect/>
              </a:stretch>
            </p:blipFill>
            <p:spPr>
              <a:xfrm>
                <a:off x="7021770" y="2117678"/>
                <a:ext cx="2260283" cy="208598"/>
              </a:xfrm>
              <a:prstGeom prst="rect">
                <a:avLst/>
              </a:prstGeom>
            </p:spPr>
          </p:pic>
        </p:grpSp>
        <p:sp>
          <p:nvSpPr>
            <p:cNvPr id="73" name="Oval 72">
              <a:extLst>
                <a:ext uri="{FF2B5EF4-FFF2-40B4-BE49-F238E27FC236}">
                  <a16:creationId xmlns:a16="http://schemas.microsoft.com/office/drawing/2014/main" id="{B5E19FF7-6AA5-8749-FE79-3BAB8DCD003F}"/>
                </a:ext>
              </a:extLst>
            </p:cNvPr>
            <p:cNvSpPr/>
            <p:nvPr/>
          </p:nvSpPr>
          <p:spPr>
            <a:xfrm>
              <a:off x="6803476" y="17893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7" name="Group 76">
            <a:extLst>
              <a:ext uri="{FF2B5EF4-FFF2-40B4-BE49-F238E27FC236}">
                <a16:creationId xmlns:a16="http://schemas.microsoft.com/office/drawing/2014/main" id="{3CD8FB96-712C-49BF-8E1D-93F6CF229F03}"/>
              </a:ext>
            </a:extLst>
          </p:cNvPr>
          <p:cNvGrpSpPr/>
          <p:nvPr/>
        </p:nvGrpSpPr>
        <p:grpSpPr>
          <a:xfrm>
            <a:off x="7943028" y="2196987"/>
            <a:ext cx="3232330" cy="659068"/>
            <a:chOff x="6947476" y="2425687"/>
            <a:chExt cx="3232330" cy="659068"/>
          </a:xfrm>
        </p:grpSpPr>
        <p:grpSp>
          <p:nvGrpSpPr>
            <p:cNvPr id="68" name="Group 67">
              <a:extLst>
                <a:ext uri="{FF2B5EF4-FFF2-40B4-BE49-F238E27FC236}">
                  <a16:creationId xmlns:a16="http://schemas.microsoft.com/office/drawing/2014/main" id="{6B6B5FB4-607C-A22E-1F8F-592EAFEA85BA}"/>
                </a:ext>
              </a:extLst>
            </p:cNvPr>
            <p:cNvGrpSpPr/>
            <p:nvPr/>
          </p:nvGrpSpPr>
          <p:grpSpPr>
            <a:xfrm>
              <a:off x="6947476" y="2611254"/>
              <a:ext cx="3088330" cy="473501"/>
              <a:chOff x="6735043" y="2580649"/>
              <a:chExt cx="3088330" cy="473501"/>
            </a:xfrm>
          </p:grpSpPr>
          <p:sp>
            <p:nvSpPr>
              <p:cNvPr id="63" name="Flowchart: Alternate Process 62">
                <a:extLst>
                  <a:ext uri="{FF2B5EF4-FFF2-40B4-BE49-F238E27FC236}">
                    <a16:creationId xmlns:a16="http://schemas.microsoft.com/office/drawing/2014/main" id="{65F004AD-15A2-96E6-2556-C21A060A87AC}"/>
                  </a:ext>
                </a:extLst>
              </p:cNvPr>
              <p:cNvSpPr/>
              <p:nvPr/>
            </p:nvSpPr>
            <p:spPr>
              <a:xfrm>
                <a:off x="6735043" y="2580649"/>
                <a:ext cx="3088330" cy="473501"/>
              </a:xfrm>
              <a:prstGeom prst="flowChartAlternateProcess">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3" name="Picture 52">
                <a:extLst>
                  <a:ext uri="{FF2B5EF4-FFF2-40B4-BE49-F238E27FC236}">
                    <a16:creationId xmlns:a16="http://schemas.microsoft.com/office/drawing/2014/main" id="{F08B7E32-143C-22CF-B863-0939329210F9}"/>
                  </a:ext>
                </a:extLst>
              </p:cNvPr>
              <p:cNvPicPr>
                <a:picLocks noChangeAspect="1"/>
              </p:cNvPicPr>
              <p:nvPr/>
            </p:nvPicPr>
            <p:blipFill>
              <a:blip r:embed="rId5"/>
              <a:stretch>
                <a:fillRect/>
              </a:stretch>
            </p:blipFill>
            <p:spPr>
              <a:xfrm>
                <a:off x="6821883" y="2683082"/>
                <a:ext cx="2914650" cy="308610"/>
              </a:xfrm>
              <a:prstGeom prst="rect">
                <a:avLst/>
              </a:prstGeom>
            </p:spPr>
          </p:pic>
        </p:grpSp>
        <p:sp>
          <p:nvSpPr>
            <p:cNvPr id="74" name="Oval 73">
              <a:extLst>
                <a:ext uri="{FF2B5EF4-FFF2-40B4-BE49-F238E27FC236}">
                  <a16:creationId xmlns:a16="http://schemas.microsoft.com/office/drawing/2014/main" id="{D7FA68EB-3B60-2AF8-546A-41A099036F88}"/>
                </a:ext>
              </a:extLst>
            </p:cNvPr>
            <p:cNvSpPr/>
            <p:nvPr/>
          </p:nvSpPr>
          <p:spPr>
            <a:xfrm>
              <a:off x="9891806" y="242568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8" name="Group 77">
            <a:extLst>
              <a:ext uri="{FF2B5EF4-FFF2-40B4-BE49-F238E27FC236}">
                <a16:creationId xmlns:a16="http://schemas.microsoft.com/office/drawing/2014/main" id="{552BAD4C-5B20-9872-3334-5A522B7561A8}"/>
              </a:ext>
            </a:extLst>
          </p:cNvPr>
          <p:cNvGrpSpPr/>
          <p:nvPr/>
        </p:nvGrpSpPr>
        <p:grpSpPr>
          <a:xfrm>
            <a:off x="7784429" y="2972085"/>
            <a:ext cx="1406456" cy="636996"/>
            <a:chOff x="6804288" y="3321005"/>
            <a:chExt cx="1406456" cy="636996"/>
          </a:xfrm>
        </p:grpSpPr>
        <p:grpSp>
          <p:nvGrpSpPr>
            <p:cNvPr id="71" name="Group 70">
              <a:extLst>
                <a:ext uri="{FF2B5EF4-FFF2-40B4-BE49-F238E27FC236}">
                  <a16:creationId xmlns:a16="http://schemas.microsoft.com/office/drawing/2014/main" id="{0C425F72-4AED-52AA-591F-FE7BB1F89672}"/>
                </a:ext>
              </a:extLst>
            </p:cNvPr>
            <p:cNvGrpSpPr/>
            <p:nvPr/>
          </p:nvGrpSpPr>
          <p:grpSpPr>
            <a:xfrm>
              <a:off x="6947476" y="3484500"/>
              <a:ext cx="1263268" cy="473501"/>
              <a:chOff x="6947476" y="3209587"/>
              <a:chExt cx="1263268" cy="473501"/>
            </a:xfrm>
          </p:grpSpPr>
          <p:sp>
            <p:nvSpPr>
              <p:cNvPr id="64" name="Flowchart: Alternate Process 63">
                <a:extLst>
                  <a:ext uri="{FF2B5EF4-FFF2-40B4-BE49-F238E27FC236}">
                    <a16:creationId xmlns:a16="http://schemas.microsoft.com/office/drawing/2014/main" id="{FB9B0EEF-CCEF-6E52-37B6-D5A47463EB15}"/>
                  </a:ext>
                </a:extLst>
              </p:cNvPr>
              <p:cNvSpPr/>
              <p:nvPr/>
            </p:nvSpPr>
            <p:spPr>
              <a:xfrm>
                <a:off x="6947476" y="3209587"/>
                <a:ext cx="1263268" cy="473501"/>
              </a:xfrm>
              <a:prstGeom prst="flowChartAlternateProcess">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7" name="Picture 56">
                <a:extLst>
                  <a:ext uri="{FF2B5EF4-FFF2-40B4-BE49-F238E27FC236}">
                    <a16:creationId xmlns:a16="http://schemas.microsoft.com/office/drawing/2014/main" id="{42604BAD-EDC7-4482-1016-C4B2EEB862AF}"/>
                  </a:ext>
                </a:extLst>
              </p:cNvPr>
              <p:cNvPicPr>
                <a:picLocks noChangeAspect="1"/>
              </p:cNvPicPr>
              <p:nvPr/>
            </p:nvPicPr>
            <p:blipFill>
              <a:blip r:embed="rId6"/>
              <a:stretch>
                <a:fillRect/>
              </a:stretch>
            </p:blipFill>
            <p:spPr>
              <a:xfrm>
                <a:off x="7113781" y="3262951"/>
                <a:ext cx="951548" cy="385763"/>
              </a:xfrm>
              <a:prstGeom prst="rect">
                <a:avLst/>
              </a:prstGeom>
            </p:spPr>
          </p:pic>
        </p:grpSp>
        <p:sp>
          <p:nvSpPr>
            <p:cNvPr id="75" name="Oval 74">
              <a:extLst>
                <a:ext uri="{FF2B5EF4-FFF2-40B4-BE49-F238E27FC236}">
                  <a16:creationId xmlns:a16="http://schemas.microsoft.com/office/drawing/2014/main" id="{2FF27777-DF54-DB0C-02FD-1B91F937C39F}"/>
                </a:ext>
              </a:extLst>
            </p:cNvPr>
            <p:cNvSpPr/>
            <p:nvPr/>
          </p:nvSpPr>
          <p:spPr>
            <a:xfrm>
              <a:off x="6804288" y="3321005"/>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80" name="Group 79">
            <a:extLst>
              <a:ext uri="{FF2B5EF4-FFF2-40B4-BE49-F238E27FC236}">
                <a16:creationId xmlns:a16="http://schemas.microsoft.com/office/drawing/2014/main" id="{0A4764BE-6CAC-FEF7-FBE7-C6EF06FC03A5}"/>
              </a:ext>
            </a:extLst>
          </p:cNvPr>
          <p:cNvGrpSpPr/>
          <p:nvPr/>
        </p:nvGrpSpPr>
        <p:grpSpPr>
          <a:xfrm>
            <a:off x="7917691" y="3675005"/>
            <a:ext cx="2823139" cy="2081383"/>
            <a:chOff x="7975567" y="4776617"/>
            <a:chExt cx="2823139" cy="2081383"/>
          </a:xfrm>
        </p:grpSpPr>
        <p:grpSp>
          <p:nvGrpSpPr>
            <p:cNvPr id="66" name="Group 65">
              <a:extLst>
                <a:ext uri="{FF2B5EF4-FFF2-40B4-BE49-F238E27FC236}">
                  <a16:creationId xmlns:a16="http://schemas.microsoft.com/office/drawing/2014/main" id="{B0FB9787-7892-B553-DE48-0FB7995D4935}"/>
                </a:ext>
              </a:extLst>
            </p:cNvPr>
            <p:cNvGrpSpPr/>
            <p:nvPr/>
          </p:nvGrpSpPr>
          <p:grpSpPr>
            <a:xfrm>
              <a:off x="7975567" y="4948589"/>
              <a:ext cx="2761563" cy="1909411"/>
              <a:chOff x="6914919" y="3595350"/>
              <a:chExt cx="2761563" cy="1909411"/>
            </a:xfrm>
          </p:grpSpPr>
          <p:sp>
            <p:nvSpPr>
              <p:cNvPr id="65" name="Flowchart: Alternate Process 64">
                <a:extLst>
                  <a:ext uri="{FF2B5EF4-FFF2-40B4-BE49-F238E27FC236}">
                    <a16:creationId xmlns:a16="http://schemas.microsoft.com/office/drawing/2014/main" id="{E968F377-204A-9B6A-48E4-DDDC449F9083}"/>
                  </a:ext>
                </a:extLst>
              </p:cNvPr>
              <p:cNvSpPr/>
              <p:nvPr/>
            </p:nvSpPr>
            <p:spPr>
              <a:xfrm>
                <a:off x="6914919" y="3595350"/>
                <a:ext cx="2761563" cy="1909411"/>
              </a:xfrm>
              <a:prstGeom prst="flowChartAlternateProcess">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9" name="Picture 58">
                <a:extLst>
                  <a:ext uri="{FF2B5EF4-FFF2-40B4-BE49-F238E27FC236}">
                    <a16:creationId xmlns:a16="http://schemas.microsoft.com/office/drawing/2014/main" id="{1D391AA8-5E72-65C5-E91E-3108BDD3924E}"/>
                  </a:ext>
                </a:extLst>
              </p:cNvPr>
              <p:cNvPicPr>
                <a:picLocks noChangeAspect="1"/>
              </p:cNvPicPr>
              <p:nvPr/>
            </p:nvPicPr>
            <p:blipFill>
              <a:blip r:embed="rId7"/>
              <a:stretch>
                <a:fillRect/>
              </a:stretch>
            </p:blipFill>
            <p:spPr>
              <a:xfrm>
                <a:off x="7102761" y="3711378"/>
                <a:ext cx="2408873" cy="1677353"/>
              </a:xfrm>
              <a:prstGeom prst="rect">
                <a:avLst/>
              </a:prstGeom>
            </p:spPr>
          </p:pic>
        </p:grpSp>
        <p:sp>
          <p:nvSpPr>
            <p:cNvPr id="79" name="Oval 78">
              <a:extLst>
                <a:ext uri="{FF2B5EF4-FFF2-40B4-BE49-F238E27FC236}">
                  <a16:creationId xmlns:a16="http://schemas.microsoft.com/office/drawing/2014/main" id="{DB4BDF2F-91FA-4E15-DF77-8476E677E997}"/>
                </a:ext>
              </a:extLst>
            </p:cNvPr>
            <p:cNvSpPr/>
            <p:nvPr/>
          </p:nvSpPr>
          <p:spPr>
            <a:xfrm>
              <a:off x="10510706" y="477661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2" name="Group 81">
            <a:extLst>
              <a:ext uri="{FF2B5EF4-FFF2-40B4-BE49-F238E27FC236}">
                <a16:creationId xmlns:a16="http://schemas.microsoft.com/office/drawing/2014/main" id="{985D02FE-45A0-EB8F-C661-8306E825825A}"/>
              </a:ext>
            </a:extLst>
          </p:cNvPr>
          <p:cNvGrpSpPr/>
          <p:nvPr/>
        </p:nvGrpSpPr>
        <p:grpSpPr>
          <a:xfrm>
            <a:off x="7810016" y="5828981"/>
            <a:ext cx="3134502" cy="627674"/>
            <a:chOff x="3656520" y="5889901"/>
            <a:chExt cx="3134502" cy="627674"/>
          </a:xfrm>
        </p:grpSpPr>
        <p:grpSp>
          <p:nvGrpSpPr>
            <p:cNvPr id="72" name="Group 71">
              <a:extLst>
                <a:ext uri="{FF2B5EF4-FFF2-40B4-BE49-F238E27FC236}">
                  <a16:creationId xmlns:a16="http://schemas.microsoft.com/office/drawing/2014/main" id="{82F291DE-4016-1B63-F331-564FB521781F}"/>
                </a:ext>
              </a:extLst>
            </p:cNvPr>
            <p:cNvGrpSpPr/>
            <p:nvPr/>
          </p:nvGrpSpPr>
          <p:grpSpPr>
            <a:xfrm>
              <a:off x="3781615" y="6100410"/>
              <a:ext cx="3009407" cy="417165"/>
              <a:chOff x="6939558" y="5891828"/>
              <a:chExt cx="3009407" cy="417165"/>
            </a:xfrm>
          </p:grpSpPr>
          <p:sp>
            <p:nvSpPr>
              <p:cNvPr id="70" name="Flowchart: Alternate Process 69">
                <a:extLst>
                  <a:ext uri="{FF2B5EF4-FFF2-40B4-BE49-F238E27FC236}">
                    <a16:creationId xmlns:a16="http://schemas.microsoft.com/office/drawing/2014/main" id="{605D0B70-FFC4-8848-51F0-E88E8C850D76}"/>
                  </a:ext>
                </a:extLst>
              </p:cNvPr>
              <p:cNvSpPr/>
              <p:nvPr/>
            </p:nvSpPr>
            <p:spPr>
              <a:xfrm>
                <a:off x="6939558" y="5891828"/>
                <a:ext cx="3009407" cy="417165"/>
              </a:xfrm>
              <a:prstGeom prst="flowChartAlternateProcess">
                <a:avLst/>
              </a:prstGeom>
              <a:solidFill>
                <a:schemeClr val="tx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61" name="Picture 60">
                <a:extLst>
                  <a:ext uri="{FF2B5EF4-FFF2-40B4-BE49-F238E27FC236}">
                    <a16:creationId xmlns:a16="http://schemas.microsoft.com/office/drawing/2014/main" id="{8E59D596-39E4-72B2-571F-A8119C85367B}"/>
                  </a:ext>
                </a:extLst>
              </p:cNvPr>
              <p:cNvPicPr>
                <a:picLocks noChangeAspect="1"/>
              </p:cNvPicPr>
              <p:nvPr/>
            </p:nvPicPr>
            <p:blipFill>
              <a:blip r:embed="rId8"/>
              <a:stretch>
                <a:fillRect/>
              </a:stretch>
            </p:blipFill>
            <p:spPr>
              <a:xfrm>
                <a:off x="7113781" y="5998505"/>
                <a:ext cx="2694623" cy="222885"/>
              </a:xfrm>
              <a:prstGeom prst="rect">
                <a:avLst/>
              </a:prstGeom>
            </p:spPr>
          </p:pic>
        </p:grpSp>
        <p:sp>
          <p:nvSpPr>
            <p:cNvPr id="81" name="Oval 80">
              <a:extLst>
                <a:ext uri="{FF2B5EF4-FFF2-40B4-BE49-F238E27FC236}">
                  <a16:creationId xmlns:a16="http://schemas.microsoft.com/office/drawing/2014/main" id="{CE5B8E15-CABC-E1C5-A436-6583F6179A02}"/>
                </a:ext>
              </a:extLst>
            </p:cNvPr>
            <p:cNvSpPr/>
            <p:nvPr/>
          </p:nvSpPr>
          <p:spPr>
            <a:xfrm>
              <a:off x="3656520" y="58899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spTree>
    <p:extLst>
      <p:ext uri="{BB962C8B-B14F-4D97-AF65-F5344CB8AC3E}">
        <p14:creationId xmlns:p14="http://schemas.microsoft.com/office/powerpoint/2010/main" val="212379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D167-FA79-5011-2EA3-E204AF9C0263}"/>
              </a:ext>
            </a:extLst>
          </p:cNvPr>
          <p:cNvSpPr txBox="1">
            <a:spLocks/>
          </p:cNvSpPr>
          <p:nvPr/>
        </p:nvSpPr>
        <p:spPr>
          <a:xfrm>
            <a:off x="648930" y="629266"/>
            <a:ext cx="7930122"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200" dirty="0">
                <a:solidFill>
                  <a:srgbClr val="EBEBEB"/>
                </a:solidFill>
                <a:latin typeface="+mj-lt"/>
                <a:ea typeface="+mj-ea"/>
                <a:cs typeface="+mj-cs"/>
              </a:rPr>
              <a:t>Data Collection – Scraping</a:t>
            </a:r>
          </a:p>
        </p:txBody>
      </p:sp>
      <p:sp>
        <p:nvSpPr>
          <p:cNvPr id="3" name="Content Placeholder 4">
            <a:extLst>
              <a:ext uri="{FF2B5EF4-FFF2-40B4-BE49-F238E27FC236}">
                <a16:creationId xmlns:a16="http://schemas.microsoft.com/office/drawing/2014/main" id="{874B5130-9C3D-91EB-D0E7-88C35B34F573}"/>
              </a:ext>
            </a:extLst>
          </p:cNvPr>
          <p:cNvSpPr txBox="1">
            <a:spLocks/>
          </p:cNvSpPr>
          <p:nvPr/>
        </p:nvSpPr>
        <p:spPr>
          <a:xfrm>
            <a:off x="355276" y="1440425"/>
            <a:ext cx="5054924" cy="44404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1400"/>
              </a:spcBef>
              <a:buNone/>
            </a:pPr>
            <a:r>
              <a:rPr lang="en-US" sz="1500" dirty="0">
                <a:latin typeface="+mn-lt"/>
              </a:rPr>
              <a:t>A web scrape of historical Falcon 9 launch records was collected from the Wikipedia page titled "List of Falcon 9 and Falcon Heavy launches".</a:t>
            </a:r>
          </a:p>
          <a:p>
            <a:pPr marL="0" indent="0">
              <a:lnSpc>
                <a:spcPct val="100000"/>
              </a:lnSpc>
              <a:spcBef>
                <a:spcPts val="1400"/>
              </a:spcBef>
              <a:buNone/>
            </a:pPr>
            <a:r>
              <a:rPr lang="en-US" sz="1500" dirty="0" err="1">
                <a:latin typeface="+mn-lt"/>
              </a:rPr>
              <a:t>Github</a:t>
            </a:r>
            <a:r>
              <a:rPr lang="en-US" sz="1500" dirty="0">
                <a:latin typeface="+mn-lt"/>
              </a:rPr>
              <a:t>: </a:t>
            </a:r>
            <a:r>
              <a:rPr lang="en-US" sz="1500" dirty="0" err="1">
                <a:latin typeface="+mn-lt"/>
                <a:hlinkClick r:id="rId3"/>
              </a:rPr>
              <a:t>jupyter</a:t>
            </a:r>
            <a:r>
              <a:rPr lang="en-US" sz="1500" dirty="0">
                <a:latin typeface="+mn-lt"/>
                <a:hlinkClick r:id="rId3"/>
              </a:rPr>
              <a:t>-labs-</a:t>
            </a:r>
            <a:r>
              <a:rPr lang="en-US" sz="1500" dirty="0" err="1">
                <a:latin typeface="+mn-lt"/>
                <a:hlinkClick r:id="rId3"/>
              </a:rPr>
              <a:t>webscraping.ipynb</a:t>
            </a:r>
            <a:endParaRPr lang="en-US" sz="1500" dirty="0">
              <a:latin typeface="+mn-lt"/>
            </a:endParaRPr>
          </a:p>
          <a:p>
            <a:pPr>
              <a:lnSpc>
                <a:spcPct val="100000"/>
              </a:lnSpc>
              <a:spcBef>
                <a:spcPts val="1400"/>
              </a:spcBef>
              <a:buAutoNum type="arabicPeriod"/>
            </a:pPr>
            <a:r>
              <a:rPr lang="en-US" sz="1500" dirty="0">
                <a:latin typeface="+mn-lt"/>
              </a:rPr>
              <a:t>Getting Response from HTML</a:t>
            </a:r>
          </a:p>
          <a:p>
            <a:pPr>
              <a:lnSpc>
                <a:spcPct val="100000"/>
              </a:lnSpc>
              <a:spcBef>
                <a:spcPts val="1400"/>
              </a:spcBef>
              <a:buAutoNum type="arabicPeriod"/>
            </a:pPr>
            <a:r>
              <a:rPr lang="en-US" sz="1500" dirty="0">
                <a:latin typeface="+mn-lt"/>
              </a:rPr>
              <a:t>Creating </a:t>
            </a:r>
            <a:r>
              <a:rPr lang="en-US" sz="1500" dirty="0" err="1">
                <a:latin typeface="+mn-lt"/>
              </a:rPr>
              <a:t>BeautifulSoup</a:t>
            </a:r>
            <a:r>
              <a:rPr lang="en-US" sz="1500" dirty="0">
                <a:latin typeface="+mn-lt"/>
              </a:rPr>
              <a:t> Object</a:t>
            </a:r>
          </a:p>
          <a:p>
            <a:pPr>
              <a:lnSpc>
                <a:spcPct val="100000"/>
              </a:lnSpc>
              <a:spcBef>
                <a:spcPts val="1400"/>
              </a:spcBef>
              <a:buAutoNum type="arabicPeriod"/>
            </a:pPr>
            <a:r>
              <a:rPr lang="en-US" sz="1500" dirty="0">
                <a:latin typeface="+mn-lt"/>
              </a:rPr>
              <a:t>Finding the HTML tables</a:t>
            </a:r>
          </a:p>
          <a:p>
            <a:pPr>
              <a:lnSpc>
                <a:spcPct val="100000"/>
              </a:lnSpc>
              <a:spcBef>
                <a:spcPts val="1400"/>
              </a:spcBef>
              <a:buAutoNum type="arabicPeriod"/>
            </a:pPr>
            <a:r>
              <a:rPr lang="en-US" sz="1500" dirty="0">
                <a:latin typeface="+mn-lt"/>
              </a:rPr>
              <a:t>Getting column names</a:t>
            </a:r>
          </a:p>
          <a:p>
            <a:pPr>
              <a:lnSpc>
                <a:spcPct val="100000"/>
              </a:lnSpc>
              <a:spcBef>
                <a:spcPts val="1400"/>
              </a:spcBef>
              <a:buAutoNum type="arabicPeriod"/>
            </a:pPr>
            <a:r>
              <a:rPr lang="en-US" sz="1500" dirty="0">
                <a:latin typeface="+mn-lt"/>
              </a:rPr>
              <a:t>Creation of dictionary</a:t>
            </a:r>
          </a:p>
          <a:p>
            <a:pPr>
              <a:lnSpc>
                <a:spcPct val="100000"/>
              </a:lnSpc>
              <a:spcBef>
                <a:spcPts val="1400"/>
              </a:spcBef>
              <a:buAutoNum type="arabicPeriod"/>
            </a:pPr>
            <a:r>
              <a:rPr lang="en-US" sz="1500" dirty="0">
                <a:latin typeface="+mn-lt"/>
              </a:rPr>
              <a:t>Appending data to dictionary</a:t>
            </a:r>
          </a:p>
          <a:p>
            <a:pPr>
              <a:lnSpc>
                <a:spcPct val="100000"/>
              </a:lnSpc>
              <a:spcBef>
                <a:spcPts val="1400"/>
              </a:spcBef>
              <a:buAutoNum type="arabicPeriod"/>
            </a:pPr>
            <a:r>
              <a:rPr lang="en-US" sz="1500" dirty="0">
                <a:latin typeface="+mn-lt"/>
              </a:rPr>
              <a:t>Converting dictionary to </a:t>
            </a:r>
            <a:r>
              <a:rPr lang="en-US" sz="1500" dirty="0" err="1">
                <a:latin typeface="+mn-lt"/>
              </a:rPr>
              <a:t>dataframe</a:t>
            </a:r>
            <a:endParaRPr lang="en-US" sz="1500" dirty="0">
              <a:latin typeface="+mn-lt"/>
            </a:endParaRPr>
          </a:p>
          <a:p>
            <a:pPr>
              <a:lnSpc>
                <a:spcPct val="100000"/>
              </a:lnSpc>
              <a:spcBef>
                <a:spcPts val="1400"/>
              </a:spcBef>
              <a:buAutoNum type="arabicPeriod"/>
            </a:pPr>
            <a:r>
              <a:rPr lang="en-US" sz="1500" dirty="0" err="1">
                <a:latin typeface="+mn-lt"/>
              </a:rPr>
              <a:t>Dataframe</a:t>
            </a:r>
            <a:r>
              <a:rPr lang="en-US" sz="1500" dirty="0">
                <a:latin typeface="+mn-lt"/>
              </a:rPr>
              <a:t> to .CSV</a:t>
            </a:r>
          </a:p>
        </p:txBody>
      </p:sp>
      <p:grpSp>
        <p:nvGrpSpPr>
          <p:cNvPr id="119" name="Group 118">
            <a:extLst>
              <a:ext uri="{FF2B5EF4-FFF2-40B4-BE49-F238E27FC236}">
                <a16:creationId xmlns:a16="http://schemas.microsoft.com/office/drawing/2014/main" id="{1EEEFC1C-7EA0-FF90-978F-D761A0774083}"/>
              </a:ext>
            </a:extLst>
          </p:cNvPr>
          <p:cNvGrpSpPr/>
          <p:nvPr/>
        </p:nvGrpSpPr>
        <p:grpSpPr>
          <a:xfrm>
            <a:off x="5757078" y="2115549"/>
            <a:ext cx="2938285" cy="548417"/>
            <a:chOff x="5757078" y="2115549"/>
            <a:chExt cx="2938285" cy="548417"/>
          </a:xfrm>
        </p:grpSpPr>
        <p:grpSp>
          <p:nvGrpSpPr>
            <p:cNvPr id="89" name="Group 88">
              <a:extLst>
                <a:ext uri="{FF2B5EF4-FFF2-40B4-BE49-F238E27FC236}">
                  <a16:creationId xmlns:a16="http://schemas.microsoft.com/office/drawing/2014/main" id="{70401DD3-77B0-3B5D-D999-846FD34D4F1F}"/>
                </a:ext>
              </a:extLst>
            </p:cNvPr>
            <p:cNvGrpSpPr/>
            <p:nvPr/>
          </p:nvGrpSpPr>
          <p:grpSpPr>
            <a:xfrm>
              <a:off x="5894838" y="2294632"/>
              <a:ext cx="2800525" cy="369334"/>
              <a:chOff x="6976334" y="3134271"/>
              <a:chExt cx="3500656" cy="461667"/>
            </a:xfrm>
          </p:grpSpPr>
          <p:sp>
            <p:nvSpPr>
              <p:cNvPr id="85" name="Rectangle: Rounded Corners 84">
                <a:extLst>
                  <a:ext uri="{FF2B5EF4-FFF2-40B4-BE49-F238E27FC236}">
                    <a16:creationId xmlns:a16="http://schemas.microsoft.com/office/drawing/2014/main" id="{898CCD0F-9DC6-EE60-66B6-5C3982EC4A66}"/>
                  </a:ext>
                </a:extLst>
              </p:cNvPr>
              <p:cNvSpPr/>
              <p:nvPr/>
            </p:nvSpPr>
            <p:spPr>
              <a:xfrm>
                <a:off x="6976334" y="3134271"/>
                <a:ext cx="3500656" cy="461667"/>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aseline="-25000" dirty="0" err="1"/>
              </a:p>
            </p:txBody>
          </p:sp>
          <p:pic>
            <p:nvPicPr>
              <p:cNvPr id="84" name="Picture 83">
                <a:extLst>
                  <a:ext uri="{FF2B5EF4-FFF2-40B4-BE49-F238E27FC236}">
                    <a16:creationId xmlns:a16="http://schemas.microsoft.com/office/drawing/2014/main" id="{9D77D88D-B2EA-CCAB-4360-A1F7AD5C7CAD}"/>
                  </a:ext>
                </a:extLst>
              </p:cNvPr>
              <p:cNvPicPr>
                <a:picLocks noChangeAspect="1"/>
              </p:cNvPicPr>
              <p:nvPr/>
            </p:nvPicPr>
            <p:blipFill>
              <a:blip r:embed="rId4"/>
              <a:stretch>
                <a:fillRect/>
              </a:stretch>
            </p:blipFill>
            <p:spPr>
              <a:xfrm>
                <a:off x="7043595" y="3210799"/>
                <a:ext cx="3337560" cy="308610"/>
              </a:xfrm>
              <a:prstGeom prst="rect">
                <a:avLst/>
              </a:prstGeom>
            </p:spPr>
          </p:pic>
        </p:grpSp>
        <p:sp>
          <p:nvSpPr>
            <p:cNvPr id="107" name="Oval 106">
              <a:extLst>
                <a:ext uri="{FF2B5EF4-FFF2-40B4-BE49-F238E27FC236}">
                  <a16:creationId xmlns:a16="http://schemas.microsoft.com/office/drawing/2014/main" id="{49FE5812-6EAB-7F57-7492-7C98261CB305}"/>
                </a:ext>
              </a:extLst>
            </p:cNvPr>
            <p:cNvSpPr/>
            <p:nvPr/>
          </p:nvSpPr>
          <p:spPr>
            <a:xfrm>
              <a:off x="5757078" y="2115549"/>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118" name="Group 117">
            <a:extLst>
              <a:ext uri="{FF2B5EF4-FFF2-40B4-BE49-F238E27FC236}">
                <a16:creationId xmlns:a16="http://schemas.microsoft.com/office/drawing/2014/main" id="{EDC97FC3-4219-7136-1D13-A388174CECD1}"/>
              </a:ext>
            </a:extLst>
          </p:cNvPr>
          <p:cNvGrpSpPr/>
          <p:nvPr/>
        </p:nvGrpSpPr>
        <p:grpSpPr>
          <a:xfrm>
            <a:off x="8759196" y="1667972"/>
            <a:ext cx="3027648" cy="553368"/>
            <a:chOff x="8759196" y="1667972"/>
            <a:chExt cx="3027648" cy="553368"/>
          </a:xfrm>
        </p:grpSpPr>
        <p:grpSp>
          <p:nvGrpSpPr>
            <p:cNvPr id="81" name="Group 80">
              <a:extLst>
                <a:ext uri="{FF2B5EF4-FFF2-40B4-BE49-F238E27FC236}">
                  <a16:creationId xmlns:a16="http://schemas.microsoft.com/office/drawing/2014/main" id="{16D43E28-A01E-D794-1B54-F2499B45320F}"/>
                </a:ext>
              </a:extLst>
            </p:cNvPr>
            <p:cNvGrpSpPr/>
            <p:nvPr/>
          </p:nvGrpSpPr>
          <p:grpSpPr>
            <a:xfrm>
              <a:off x="8759196" y="1852006"/>
              <a:ext cx="2853118" cy="369334"/>
              <a:chOff x="6964144" y="2531240"/>
              <a:chExt cx="3566397" cy="461667"/>
            </a:xfrm>
            <a:solidFill>
              <a:srgbClr val="FFFFFF">
                <a:shade val="85000"/>
              </a:srgbClr>
            </a:solidFill>
          </p:grpSpPr>
          <p:sp>
            <p:nvSpPr>
              <p:cNvPr id="79" name="Rectangle: Rounded Corners 78">
                <a:extLst>
                  <a:ext uri="{FF2B5EF4-FFF2-40B4-BE49-F238E27FC236}">
                    <a16:creationId xmlns:a16="http://schemas.microsoft.com/office/drawing/2014/main" id="{BC3326F0-D518-FDDF-0D3B-63555517D6B7}"/>
                  </a:ext>
                </a:extLst>
              </p:cNvPr>
              <p:cNvSpPr/>
              <p:nvPr/>
            </p:nvSpPr>
            <p:spPr>
              <a:xfrm>
                <a:off x="6964144" y="2531240"/>
                <a:ext cx="3566397" cy="461667"/>
              </a:xfrm>
              <a:prstGeom prst="roundRect">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78" name="Picture 77">
                <a:extLst>
                  <a:ext uri="{FF2B5EF4-FFF2-40B4-BE49-F238E27FC236}">
                    <a16:creationId xmlns:a16="http://schemas.microsoft.com/office/drawing/2014/main" id="{A955B9FD-9B49-ACAB-8A23-C6EB5F4FEE1A}"/>
                  </a:ext>
                </a:extLst>
              </p:cNvPr>
              <p:cNvPicPr>
                <a:picLocks noChangeAspect="1"/>
              </p:cNvPicPr>
              <p:nvPr/>
            </p:nvPicPr>
            <p:blipFill>
              <a:blip r:embed="rId5"/>
              <a:stretch>
                <a:fillRect/>
              </a:stretch>
            </p:blipFill>
            <p:spPr>
              <a:xfrm>
                <a:off x="7043595" y="2652060"/>
                <a:ext cx="3366135" cy="220028"/>
              </a:xfrm>
              <a:prstGeom prst="rect">
                <a:avLst/>
              </a:prstGeom>
              <a:grpFill/>
            </p:spPr>
          </p:pic>
        </p:grpSp>
        <p:sp>
          <p:nvSpPr>
            <p:cNvPr id="108" name="Oval 107">
              <a:extLst>
                <a:ext uri="{FF2B5EF4-FFF2-40B4-BE49-F238E27FC236}">
                  <a16:creationId xmlns:a16="http://schemas.microsoft.com/office/drawing/2014/main" id="{75F3FC92-551F-BC8D-B653-A1EA5EB2F2BF}"/>
                </a:ext>
              </a:extLst>
            </p:cNvPr>
            <p:cNvSpPr/>
            <p:nvPr/>
          </p:nvSpPr>
          <p:spPr>
            <a:xfrm>
              <a:off x="11515665" y="1667972"/>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117" name="Group 116">
            <a:extLst>
              <a:ext uri="{FF2B5EF4-FFF2-40B4-BE49-F238E27FC236}">
                <a16:creationId xmlns:a16="http://schemas.microsoft.com/office/drawing/2014/main" id="{3BA59A52-F84F-939B-B0C9-5C2A044B8E89}"/>
              </a:ext>
            </a:extLst>
          </p:cNvPr>
          <p:cNvGrpSpPr/>
          <p:nvPr/>
        </p:nvGrpSpPr>
        <p:grpSpPr>
          <a:xfrm>
            <a:off x="5722192" y="1201603"/>
            <a:ext cx="4080714" cy="520397"/>
            <a:chOff x="5722192" y="1201603"/>
            <a:chExt cx="4080714" cy="520397"/>
          </a:xfrm>
        </p:grpSpPr>
        <p:grpSp>
          <p:nvGrpSpPr>
            <p:cNvPr id="82" name="Group 81">
              <a:extLst>
                <a:ext uri="{FF2B5EF4-FFF2-40B4-BE49-F238E27FC236}">
                  <a16:creationId xmlns:a16="http://schemas.microsoft.com/office/drawing/2014/main" id="{7DCE5614-B21F-F2B0-BB78-A83F3EAFFD9A}"/>
                </a:ext>
              </a:extLst>
            </p:cNvPr>
            <p:cNvGrpSpPr/>
            <p:nvPr/>
          </p:nvGrpSpPr>
          <p:grpSpPr>
            <a:xfrm>
              <a:off x="5904842" y="1352666"/>
              <a:ext cx="3898064" cy="369334"/>
              <a:chOff x="6964144" y="1960987"/>
              <a:chExt cx="4872580" cy="461667"/>
            </a:xfrm>
            <a:solidFill>
              <a:srgbClr val="FFFFFF">
                <a:shade val="85000"/>
              </a:srgbClr>
            </a:solidFill>
          </p:grpSpPr>
          <p:sp>
            <p:nvSpPr>
              <p:cNvPr id="57" name="Rectangle: Rounded Corners 56">
                <a:extLst>
                  <a:ext uri="{FF2B5EF4-FFF2-40B4-BE49-F238E27FC236}">
                    <a16:creationId xmlns:a16="http://schemas.microsoft.com/office/drawing/2014/main" id="{05E54206-51C3-0FD4-7E44-CA37E9114B8C}"/>
                  </a:ext>
                </a:extLst>
              </p:cNvPr>
              <p:cNvSpPr/>
              <p:nvPr/>
            </p:nvSpPr>
            <p:spPr>
              <a:xfrm>
                <a:off x="6964144" y="1960987"/>
                <a:ext cx="4872580" cy="461667"/>
              </a:xfrm>
              <a:prstGeom prst="roundRect">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75" name="Picture 74">
                <a:extLst>
                  <a:ext uri="{FF2B5EF4-FFF2-40B4-BE49-F238E27FC236}">
                    <a16:creationId xmlns:a16="http://schemas.microsoft.com/office/drawing/2014/main" id="{F07D9F4F-684A-2CE9-1E32-75220B65F3C0}"/>
                  </a:ext>
                </a:extLst>
              </p:cNvPr>
              <p:cNvPicPr>
                <a:picLocks noChangeAspect="1"/>
              </p:cNvPicPr>
              <p:nvPr/>
            </p:nvPicPr>
            <p:blipFill>
              <a:blip r:embed="rId6"/>
              <a:stretch>
                <a:fillRect/>
              </a:stretch>
            </p:blipFill>
            <p:spPr>
              <a:xfrm>
                <a:off x="7043595" y="2080379"/>
                <a:ext cx="4723448" cy="222885"/>
              </a:xfrm>
              <a:prstGeom prst="rect">
                <a:avLst/>
              </a:prstGeom>
              <a:grpFill/>
            </p:spPr>
          </p:pic>
        </p:grpSp>
        <p:sp>
          <p:nvSpPr>
            <p:cNvPr id="109" name="Oval 108">
              <a:extLst>
                <a:ext uri="{FF2B5EF4-FFF2-40B4-BE49-F238E27FC236}">
                  <a16:creationId xmlns:a16="http://schemas.microsoft.com/office/drawing/2014/main" id="{0DDAAA77-E627-2617-1BA1-573FA76A2596}"/>
                </a:ext>
              </a:extLst>
            </p:cNvPr>
            <p:cNvSpPr/>
            <p:nvPr/>
          </p:nvSpPr>
          <p:spPr>
            <a:xfrm>
              <a:off x="5722192" y="1201603"/>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120" name="Group 119">
            <a:extLst>
              <a:ext uri="{FF2B5EF4-FFF2-40B4-BE49-F238E27FC236}">
                <a16:creationId xmlns:a16="http://schemas.microsoft.com/office/drawing/2014/main" id="{1905394B-0772-F461-26DD-C7C562413EBB}"/>
              </a:ext>
            </a:extLst>
          </p:cNvPr>
          <p:cNvGrpSpPr/>
          <p:nvPr/>
        </p:nvGrpSpPr>
        <p:grpSpPr>
          <a:xfrm>
            <a:off x="7997413" y="2607269"/>
            <a:ext cx="3750490" cy="1075186"/>
            <a:chOff x="7997413" y="2607269"/>
            <a:chExt cx="3750490" cy="1075186"/>
          </a:xfrm>
        </p:grpSpPr>
        <p:grpSp>
          <p:nvGrpSpPr>
            <p:cNvPr id="90" name="Group 89">
              <a:extLst>
                <a:ext uri="{FF2B5EF4-FFF2-40B4-BE49-F238E27FC236}">
                  <a16:creationId xmlns:a16="http://schemas.microsoft.com/office/drawing/2014/main" id="{5A6028F2-1D0B-EDA2-E73E-AC9B1F3B9DED}"/>
                </a:ext>
              </a:extLst>
            </p:cNvPr>
            <p:cNvGrpSpPr/>
            <p:nvPr/>
          </p:nvGrpSpPr>
          <p:grpSpPr>
            <a:xfrm>
              <a:off x="7997413" y="2753966"/>
              <a:ext cx="3622215" cy="928489"/>
              <a:chOff x="6964144" y="3687614"/>
              <a:chExt cx="4527769" cy="1160611"/>
            </a:xfrm>
          </p:grpSpPr>
          <p:sp>
            <p:nvSpPr>
              <p:cNvPr id="88" name="Rectangle: Rounded Corners 87">
                <a:extLst>
                  <a:ext uri="{FF2B5EF4-FFF2-40B4-BE49-F238E27FC236}">
                    <a16:creationId xmlns:a16="http://schemas.microsoft.com/office/drawing/2014/main" id="{215F9407-D836-FBA0-DF80-1C83B0337ADA}"/>
                  </a:ext>
                </a:extLst>
              </p:cNvPr>
              <p:cNvSpPr/>
              <p:nvPr/>
            </p:nvSpPr>
            <p:spPr>
              <a:xfrm>
                <a:off x="6964144" y="3687614"/>
                <a:ext cx="4527769" cy="1160611"/>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7" name="Picture 86">
                <a:extLst>
                  <a:ext uri="{FF2B5EF4-FFF2-40B4-BE49-F238E27FC236}">
                    <a16:creationId xmlns:a16="http://schemas.microsoft.com/office/drawing/2014/main" id="{6303262D-FB5B-62E5-0985-B3488E5ECA6E}"/>
                  </a:ext>
                </a:extLst>
              </p:cNvPr>
              <p:cNvPicPr>
                <a:picLocks noChangeAspect="1"/>
              </p:cNvPicPr>
              <p:nvPr/>
            </p:nvPicPr>
            <p:blipFill>
              <a:blip r:embed="rId7"/>
              <a:stretch>
                <a:fillRect/>
              </a:stretch>
            </p:blipFill>
            <p:spPr>
              <a:xfrm>
                <a:off x="7043595" y="3773273"/>
                <a:ext cx="4354830" cy="1005840"/>
              </a:xfrm>
              <a:prstGeom prst="rect">
                <a:avLst/>
              </a:prstGeom>
            </p:spPr>
          </p:pic>
        </p:grpSp>
        <p:sp>
          <p:nvSpPr>
            <p:cNvPr id="110" name="Oval 109">
              <a:extLst>
                <a:ext uri="{FF2B5EF4-FFF2-40B4-BE49-F238E27FC236}">
                  <a16:creationId xmlns:a16="http://schemas.microsoft.com/office/drawing/2014/main" id="{69FC7010-7A69-6A36-6162-586D5F545948}"/>
                </a:ext>
              </a:extLst>
            </p:cNvPr>
            <p:cNvSpPr/>
            <p:nvPr/>
          </p:nvSpPr>
          <p:spPr>
            <a:xfrm>
              <a:off x="11476724" y="2607269"/>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121" name="Group 120">
            <a:extLst>
              <a:ext uri="{FF2B5EF4-FFF2-40B4-BE49-F238E27FC236}">
                <a16:creationId xmlns:a16="http://schemas.microsoft.com/office/drawing/2014/main" id="{7F737B53-BFCC-F459-FAF6-F1B5EBED83AC}"/>
              </a:ext>
            </a:extLst>
          </p:cNvPr>
          <p:cNvGrpSpPr/>
          <p:nvPr/>
        </p:nvGrpSpPr>
        <p:grpSpPr>
          <a:xfrm>
            <a:off x="5516929" y="3698109"/>
            <a:ext cx="2544045" cy="1707895"/>
            <a:chOff x="5516929" y="3698109"/>
            <a:chExt cx="2544045" cy="1707895"/>
          </a:xfrm>
        </p:grpSpPr>
        <p:grpSp>
          <p:nvGrpSpPr>
            <p:cNvPr id="94" name="Group 93">
              <a:extLst>
                <a:ext uri="{FF2B5EF4-FFF2-40B4-BE49-F238E27FC236}">
                  <a16:creationId xmlns:a16="http://schemas.microsoft.com/office/drawing/2014/main" id="{E6AA38F6-95E3-BC46-3000-BB59E2D5B74D}"/>
                </a:ext>
              </a:extLst>
            </p:cNvPr>
            <p:cNvGrpSpPr/>
            <p:nvPr/>
          </p:nvGrpSpPr>
          <p:grpSpPr>
            <a:xfrm>
              <a:off x="5626059" y="3826610"/>
              <a:ext cx="2434915" cy="1579394"/>
              <a:chOff x="5857469" y="4069369"/>
              <a:chExt cx="3043644" cy="1974243"/>
            </a:xfrm>
          </p:grpSpPr>
          <p:sp>
            <p:nvSpPr>
              <p:cNvPr id="93" name="Rectangle: Rounded Corners 92">
                <a:extLst>
                  <a:ext uri="{FF2B5EF4-FFF2-40B4-BE49-F238E27FC236}">
                    <a16:creationId xmlns:a16="http://schemas.microsoft.com/office/drawing/2014/main" id="{FEA5963D-6165-C4CD-7E02-7B7F5949A2A1}"/>
                  </a:ext>
                </a:extLst>
              </p:cNvPr>
              <p:cNvSpPr/>
              <p:nvPr/>
            </p:nvSpPr>
            <p:spPr>
              <a:xfrm>
                <a:off x="5857469" y="4069369"/>
                <a:ext cx="3043644" cy="1974243"/>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92" name="Picture 91">
                <a:extLst>
                  <a:ext uri="{FF2B5EF4-FFF2-40B4-BE49-F238E27FC236}">
                    <a16:creationId xmlns:a16="http://schemas.microsoft.com/office/drawing/2014/main" id="{D1918EE1-94CC-E741-05DF-71D29D6FDD12}"/>
                  </a:ext>
                </a:extLst>
              </p:cNvPr>
              <p:cNvPicPr>
                <a:picLocks noChangeAspect="1"/>
              </p:cNvPicPr>
              <p:nvPr/>
            </p:nvPicPr>
            <p:blipFill>
              <a:blip r:embed="rId8"/>
              <a:stretch>
                <a:fillRect/>
              </a:stretch>
            </p:blipFill>
            <p:spPr>
              <a:xfrm>
                <a:off x="6012714" y="4151441"/>
                <a:ext cx="2734628" cy="1771650"/>
              </a:xfrm>
              <a:prstGeom prst="rect">
                <a:avLst/>
              </a:prstGeom>
            </p:spPr>
          </p:pic>
        </p:grpSp>
        <p:sp>
          <p:nvSpPr>
            <p:cNvPr id="111" name="Oval 110">
              <a:extLst>
                <a:ext uri="{FF2B5EF4-FFF2-40B4-BE49-F238E27FC236}">
                  <a16:creationId xmlns:a16="http://schemas.microsoft.com/office/drawing/2014/main" id="{966E1148-3A66-1FD3-C4D4-ADDDD00286B6}"/>
                </a:ext>
              </a:extLst>
            </p:cNvPr>
            <p:cNvSpPr/>
            <p:nvPr/>
          </p:nvSpPr>
          <p:spPr>
            <a:xfrm>
              <a:off x="5516929" y="3698109"/>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22" name="Group 121">
            <a:extLst>
              <a:ext uri="{FF2B5EF4-FFF2-40B4-BE49-F238E27FC236}">
                <a16:creationId xmlns:a16="http://schemas.microsoft.com/office/drawing/2014/main" id="{C5EDC5EB-26FB-A0C5-2DEF-0BD4BAB307AD}"/>
              </a:ext>
            </a:extLst>
          </p:cNvPr>
          <p:cNvGrpSpPr/>
          <p:nvPr/>
        </p:nvGrpSpPr>
        <p:grpSpPr>
          <a:xfrm>
            <a:off x="8122197" y="3698109"/>
            <a:ext cx="3668371" cy="1471728"/>
            <a:chOff x="8469462" y="3690075"/>
            <a:chExt cx="3668371" cy="1471728"/>
          </a:xfrm>
        </p:grpSpPr>
        <p:grpSp>
          <p:nvGrpSpPr>
            <p:cNvPr id="102" name="Group 101">
              <a:extLst>
                <a:ext uri="{FF2B5EF4-FFF2-40B4-BE49-F238E27FC236}">
                  <a16:creationId xmlns:a16="http://schemas.microsoft.com/office/drawing/2014/main" id="{B6F8D663-1146-3326-ED6E-053C03468C33}"/>
                </a:ext>
              </a:extLst>
            </p:cNvPr>
            <p:cNvGrpSpPr/>
            <p:nvPr/>
          </p:nvGrpSpPr>
          <p:grpSpPr>
            <a:xfrm>
              <a:off x="8469462" y="3863743"/>
              <a:ext cx="3622215" cy="1298060"/>
              <a:chOff x="5565445" y="5123433"/>
              <a:chExt cx="4527769" cy="1622575"/>
            </a:xfrm>
          </p:grpSpPr>
          <p:sp>
            <p:nvSpPr>
              <p:cNvPr id="101" name="Rectangle: Rounded Corners 100">
                <a:extLst>
                  <a:ext uri="{FF2B5EF4-FFF2-40B4-BE49-F238E27FC236}">
                    <a16:creationId xmlns:a16="http://schemas.microsoft.com/office/drawing/2014/main" id="{702D3047-36CE-54FA-D739-0B5FEC33D35E}"/>
                  </a:ext>
                </a:extLst>
              </p:cNvPr>
              <p:cNvSpPr/>
              <p:nvPr/>
            </p:nvSpPr>
            <p:spPr>
              <a:xfrm>
                <a:off x="5565445" y="5123433"/>
                <a:ext cx="4527769" cy="1622575"/>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96" name="Picture 95">
                <a:extLst>
                  <a:ext uri="{FF2B5EF4-FFF2-40B4-BE49-F238E27FC236}">
                    <a16:creationId xmlns:a16="http://schemas.microsoft.com/office/drawing/2014/main" id="{68FF2F0D-8EBB-CCEA-5516-DBD150DC46EA}"/>
                  </a:ext>
                </a:extLst>
              </p:cNvPr>
              <p:cNvPicPr>
                <a:picLocks noChangeAspect="1"/>
              </p:cNvPicPr>
              <p:nvPr/>
            </p:nvPicPr>
            <p:blipFill>
              <a:blip r:embed="rId9"/>
              <a:stretch>
                <a:fillRect/>
              </a:stretch>
            </p:blipFill>
            <p:spPr>
              <a:xfrm>
                <a:off x="5797308" y="5253145"/>
                <a:ext cx="4066223" cy="1374458"/>
              </a:xfrm>
              <a:prstGeom prst="rect">
                <a:avLst/>
              </a:prstGeom>
            </p:spPr>
          </p:pic>
        </p:grpSp>
        <p:sp>
          <p:nvSpPr>
            <p:cNvPr id="112" name="Oval 111">
              <a:extLst>
                <a:ext uri="{FF2B5EF4-FFF2-40B4-BE49-F238E27FC236}">
                  <a16:creationId xmlns:a16="http://schemas.microsoft.com/office/drawing/2014/main" id="{F8999591-705B-6AC6-1CF4-CE5D9DEED76D}"/>
                </a:ext>
              </a:extLst>
            </p:cNvPr>
            <p:cNvSpPr/>
            <p:nvPr/>
          </p:nvSpPr>
          <p:spPr>
            <a:xfrm>
              <a:off x="11866654" y="3690075"/>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6</a:t>
              </a:r>
            </a:p>
          </p:txBody>
        </p:sp>
      </p:grpSp>
      <p:grpSp>
        <p:nvGrpSpPr>
          <p:cNvPr id="116" name="Group 115">
            <a:extLst>
              <a:ext uri="{FF2B5EF4-FFF2-40B4-BE49-F238E27FC236}">
                <a16:creationId xmlns:a16="http://schemas.microsoft.com/office/drawing/2014/main" id="{0890B2A8-64C3-C484-2560-572F35FCDAB0}"/>
              </a:ext>
            </a:extLst>
          </p:cNvPr>
          <p:cNvGrpSpPr/>
          <p:nvPr/>
        </p:nvGrpSpPr>
        <p:grpSpPr>
          <a:xfrm>
            <a:off x="5613763" y="5540619"/>
            <a:ext cx="1289708" cy="456530"/>
            <a:chOff x="5677682" y="5443963"/>
            <a:chExt cx="1289708" cy="456530"/>
          </a:xfrm>
        </p:grpSpPr>
        <p:grpSp>
          <p:nvGrpSpPr>
            <p:cNvPr id="104" name="Group 103">
              <a:extLst>
                <a:ext uri="{FF2B5EF4-FFF2-40B4-BE49-F238E27FC236}">
                  <a16:creationId xmlns:a16="http://schemas.microsoft.com/office/drawing/2014/main" id="{0860FF3F-7FA4-2205-84BD-7EF554E264A6}"/>
                </a:ext>
              </a:extLst>
            </p:cNvPr>
            <p:cNvGrpSpPr/>
            <p:nvPr/>
          </p:nvGrpSpPr>
          <p:grpSpPr>
            <a:xfrm>
              <a:off x="5858140" y="5600163"/>
              <a:ext cx="1109250" cy="300330"/>
              <a:chOff x="4396742" y="6215887"/>
              <a:chExt cx="1386563" cy="375413"/>
            </a:xfrm>
          </p:grpSpPr>
          <p:sp>
            <p:nvSpPr>
              <p:cNvPr id="103" name="Rectangle: Rounded Corners 102">
                <a:extLst>
                  <a:ext uri="{FF2B5EF4-FFF2-40B4-BE49-F238E27FC236}">
                    <a16:creationId xmlns:a16="http://schemas.microsoft.com/office/drawing/2014/main" id="{44A6C6C7-16BC-ED67-FC74-4AC59D6D53FA}"/>
                  </a:ext>
                </a:extLst>
              </p:cNvPr>
              <p:cNvSpPr/>
              <p:nvPr/>
            </p:nvSpPr>
            <p:spPr>
              <a:xfrm>
                <a:off x="4396742" y="6215887"/>
                <a:ext cx="1386563" cy="375413"/>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98" name="Picture 97">
                <a:extLst>
                  <a:ext uri="{FF2B5EF4-FFF2-40B4-BE49-F238E27FC236}">
                    <a16:creationId xmlns:a16="http://schemas.microsoft.com/office/drawing/2014/main" id="{98156989-B886-31FB-53BC-17CFA75D27F6}"/>
                  </a:ext>
                </a:extLst>
              </p:cNvPr>
              <p:cNvPicPr>
                <a:picLocks noChangeAspect="1"/>
              </p:cNvPicPr>
              <p:nvPr/>
            </p:nvPicPr>
            <p:blipFill>
              <a:blip r:embed="rId10"/>
              <a:stretch>
                <a:fillRect/>
              </a:stretch>
            </p:blipFill>
            <p:spPr>
              <a:xfrm>
                <a:off x="4476193" y="6327481"/>
                <a:ext cx="1171575" cy="134303"/>
              </a:xfrm>
              <a:prstGeom prst="rect">
                <a:avLst/>
              </a:prstGeom>
            </p:spPr>
          </p:pic>
        </p:grpSp>
        <p:sp>
          <p:nvSpPr>
            <p:cNvPr id="113" name="Oval 112">
              <a:extLst>
                <a:ext uri="{FF2B5EF4-FFF2-40B4-BE49-F238E27FC236}">
                  <a16:creationId xmlns:a16="http://schemas.microsoft.com/office/drawing/2014/main" id="{2327D371-3503-1FF2-6744-03DBCBF45423}"/>
                </a:ext>
              </a:extLst>
            </p:cNvPr>
            <p:cNvSpPr/>
            <p:nvPr/>
          </p:nvSpPr>
          <p:spPr>
            <a:xfrm>
              <a:off x="5677682" y="5443963"/>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7</a:t>
              </a:r>
            </a:p>
          </p:txBody>
        </p:sp>
      </p:grpSp>
      <p:grpSp>
        <p:nvGrpSpPr>
          <p:cNvPr id="115" name="Group 114">
            <a:extLst>
              <a:ext uri="{FF2B5EF4-FFF2-40B4-BE49-F238E27FC236}">
                <a16:creationId xmlns:a16="http://schemas.microsoft.com/office/drawing/2014/main" id="{C6DA2686-5C2A-61F0-540D-5A34E4F5EE84}"/>
              </a:ext>
            </a:extLst>
          </p:cNvPr>
          <p:cNvGrpSpPr/>
          <p:nvPr/>
        </p:nvGrpSpPr>
        <p:grpSpPr>
          <a:xfrm>
            <a:off x="5613763" y="6086424"/>
            <a:ext cx="1951018" cy="443640"/>
            <a:chOff x="8375489" y="5520552"/>
            <a:chExt cx="1951018" cy="443640"/>
          </a:xfrm>
        </p:grpSpPr>
        <p:grpSp>
          <p:nvGrpSpPr>
            <p:cNvPr id="106" name="Group 105">
              <a:extLst>
                <a:ext uri="{FF2B5EF4-FFF2-40B4-BE49-F238E27FC236}">
                  <a16:creationId xmlns:a16="http://schemas.microsoft.com/office/drawing/2014/main" id="{00275485-D89E-48A9-7BFD-5D68B32ECA98}"/>
                </a:ext>
              </a:extLst>
            </p:cNvPr>
            <p:cNvGrpSpPr/>
            <p:nvPr/>
          </p:nvGrpSpPr>
          <p:grpSpPr>
            <a:xfrm>
              <a:off x="8579052" y="5689438"/>
              <a:ext cx="1747455" cy="274754"/>
              <a:chOff x="6394733" y="6247857"/>
              <a:chExt cx="2184319" cy="343443"/>
            </a:xfrm>
          </p:grpSpPr>
          <p:sp>
            <p:nvSpPr>
              <p:cNvPr id="76" name="Rectangle: Rounded Corners 75">
                <a:extLst>
                  <a:ext uri="{FF2B5EF4-FFF2-40B4-BE49-F238E27FC236}">
                    <a16:creationId xmlns:a16="http://schemas.microsoft.com/office/drawing/2014/main" id="{E9867484-DC22-9042-5789-D096E3837444}"/>
                  </a:ext>
                </a:extLst>
              </p:cNvPr>
              <p:cNvSpPr/>
              <p:nvPr/>
            </p:nvSpPr>
            <p:spPr>
              <a:xfrm>
                <a:off x="6394733" y="6247857"/>
                <a:ext cx="2184319" cy="343443"/>
              </a:xfrm>
              <a:prstGeom prst="roundRect">
                <a:avLst/>
              </a:prstGeom>
              <a:solidFill>
                <a:srgbClr val="FFFFFF">
                  <a:shade val="85000"/>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00" name="Picture 99">
                <a:extLst>
                  <a:ext uri="{FF2B5EF4-FFF2-40B4-BE49-F238E27FC236}">
                    <a16:creationId xmlns:a16="http://schemas.microsoft.com/office/drawing/2014/main" id="{F3CC8B35-9EED-3BDB-63A7-0B850E87CFA7}"/>
                  </a:ext>
                </a:extLst>
              </p:cNvPr>
              <p:cNvPicPr>
                <a:picLocks noChangeAspect="1"/>
              </p:cNvPicPr>
              <p:nvPr/>
            </p:nvPicPr>
            <p:blipFill>
              <a:blip r:embed="rId11"/>
              <a:stretch>
                <a:fillRect/>
              </a:stretch>
            </p:blipFill>
            <p:spPr>
              <a:xfrm>
                <a:off x="6539342" y="6327242"/>
                <a:ext cx="1965960" cy="151448"/>
              </a:xfrm>
              <a:prstGeom prst="rect">
                <a:avLst/>
              </a:prstGeom>
            </p:spPr>
          </p:pic>
        </p:grpSp>
        <p:sp>
          <p:nvSpPr>
            <p:cNvPr id="114" name="Oval 113">
              <a:extLst>
                <a:ext uri="{FF2B5EF4-FFF2-40B4-BE49-F238E27FC236}">
                  <a16:creationId xmlns:a16="http://schemas.microsoft.com/office/drawing/2014/main" id="{AF78F548-6EEE-55DD-6717-44D3A9F5A0DF}"/>
                </a:ext>
              </a:extLst>
            </p:cNvPr>
            <p:cNvSpPr/>
            <p:nvPr/>
          </p:nvSpPr>
          <p:spPr>
            <a:xfrm>
              <a:off x="8375489" y="5520552"/>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8</a:t>
              </a:r>
            </a:p>
          </p:txBody>
        </p:sp>
      </p:grpSp>
    </p:spTree>
    <p:extLst>
      <p:ext uri="{BB962C8B-B14F-4D97-AF65-F5344CB8AC3E}">
        <p14:creationId xmlns:p14="http://schemas.microsoft.com/office/powerpoint/2010/main" val="263284021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3331</TotalTime>
  <Words>3183</Words>
  <Application>Microsoft Office PowerPoint</Application>
  <PresentationFormat>Widescreen</PresentationFormat>
  <Paragraphs>320</Paragraphs>
  <Slides>49</Slides>
  <Notes>11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0" baseType="lpstr">
      <vt:lpstr>Carlito</vt:lpstr>
      <vt:lpstr>Abadi</vt:lpstr>
      <vt:lpstr>Arial</vt:lpstr>
      <vt:lpstr>Calibri</vt:lpstr>
      <vt:lpstr>Calibri Light</vt:lpstr>
      <vt:lpstr>Century Gothic</vt:lpstr>
      <vt:lpstr>IBM Plex Mono SemiBold</vt:lpstr>
      <vt:lpstr>Wingdings 3</vt:lpstr>
      <vt:lpstr>Custom Design</vt:lpstr>
      <vt:lpstr>Ion</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Kinder Sham</cp:lastModifiedBy>
  <cp:revision>239</cp:revision>
  <dcterms:created xsi:type="dcterms:W3CDTF">2021-04-29T18:58:34Z</dcterms:created>
  <dcterms:modified xsi:type="dcterms:W3CDTF">2022-11-30T09:26:16Z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